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80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9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92971-1D94-4759-BA59-E69B78F9D398}" type="datetimeFigureOut">
              <a:rPr lang="fr-FR" smtClean="0"/>
              <a:t>08/01/2018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B7CE1-D0CE-4EC7-999B-D3824D2242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000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ea typeface="ＭＳ Ｐゴシック" panose="020B0600070205080204" pitchFamily="34" charset="-128"/>
            </a:endParaRPr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A51C38-ACF7-4179-8A27-35CA90E440D5}" type="slidenum">
              <a:rPr lang="fr-FR" altLang="fr-FR">
                <a:ea typeface="ＭＳ Ｐゴシック" panose="020B0600070205080204" pitchFamily="34" charset="-128"/>
              </a:rPr>
              <a:pPr eaLnBrk="1" hangingPunct="1">
                <a:spcBef>
                  <a:spcPct val="0"/>
                </a:spcBef>
              </a:pPr>
              <a:t>15</a:t>
            </a:fld>
            <a:endParaRPr lang="fr-FR" altLang="fr-FR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3151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EF44-68D9-46A1-8987-F14629936320}" type="datetimeFigureOut">
              <a:rPr lang="fr-FR" smtClean="0"/>
              <a:t>08/01/2018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3F9-067D-4A0B-A7AF-A63803D3F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7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EF44-68D9-46A1-8987-F14629936320}" type="datetimeFigureOut">
              <a:rPr lang="fr-FR" smtClean="0"/>
              <a:t>08/01/2018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3F9-067D-4A0B-A7AF-A63803D3F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684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EF44-68D9-46A1-8987-F14629936320}" type="datetimeFigureOut">
              <a:rPr lang="fr-FR" smtClean="0"/>
              <a:t>08/01/2018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3F9-067D-4A0B-A7AF-A63803D3F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63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EF44-68D9-46A1-8987-F14629936320}" type="datetimeFigureOut">
              <a:rPr lang="fr-FR" smtClean="0"/>
              <a:t>08/01/2018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3F9-067D-4A0B-A7AF-A63803D3F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07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EF44-68D9-46A1-8987-F14629936320}" type="datetimeFigureOut">
              <a:rPr lang="fr-FR" smtClean="0"/>
              <a:t>08/01/2018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3F9-067D-4A0B-A7AF-A63803D3F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09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EF44-68D9-46A1-8987-F14629936320}" type="datetimeFigureOut">
              <a:rPr lang="fr-FR" smtClean="0"/>
              <a:t>08/01/2018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3F9-067D-4A0B-A7AF-A63803D3F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79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EF44-68D9-46A1-8987-F14629936320}" type="datetimeFigureOut">
              <a:rPr lang="fr-FR" smtClean="0"/>
              <a:t>08/01/2018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3F9-067D-4A0B-A7AF-A63803D3F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46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EF44-68D9-46A1-8987-F14629936320}" type="datetimeFigureOut">
              <a:rPr lang="fr-FR" smtClean="0"/>
              <a:t>08/01/2018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3F9-067D-4A0B-A7AF-A63803D3F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67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EF44-68D9-46A1-8987-F14629936320}" type="datetimeFigureOut">
              <a:rPr lang="fr-FR" smtClean="0"/>
              <a:t>08/01/2018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3F9-067D-4A0B-A7AF-A63803D3F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23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EF44-68D9-46A1-8987-F14629936320}" type="datetimeFigureOut">
              <a:rPr lang="fr-FR" smtClean="0"/>
              <a:t>08/01/2018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3F9-067D-4A0B-A7AF-A63803D3F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993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EF44-68D9-46A1-8987-F14629936320}" type="datetimeFigureOut">
              <a:rPr lang="fr-FR" smtClean="0"/>
              <a:t>08/01/2018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3F9-067D-4A0B-A7AF-A63803D3F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57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4EF44-68D9-46A1-8987-F14629936320}" type="datetimeFigureOut">
              <a:rPr lang="fr-FR" smtClean="0"/>
              <a:t>08/01/2018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DE3F9-067D-4A0B-A7AF-A63803D3F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82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/>
          <a:lstStyle/>
          <a:p>
            <a:r>
              <a:rPr lang="fr-FR" dirty="0" smtClean="0"/>
              <a:t>Physiopathologie des troubles de la vigilance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69368" y="3575497"/>
            <a:ext cx="6400800" cy="3282503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séminaire d’enseignement</a:t>
            </a:r>
          </a:p>
          <a:p>
            <a:r>
              <a:rPr lang="fr-FR" dirty="0" smtClean="0"/>
              <a:t>Médecine Intensive Réanimation</a:t>
            </a:r>
          </a:p>
          <a:p>
            <a:r>
              <a:rPr lang="fr-FR" dirty="0" smtClean="0"/>
              <a:t>Janvier 2018</a:t>
            </a:r>
          </a:p>
          <a:p>
            <a:endParaRPr lang="fr-FR" dirty="0" smtClean="0"/>
          </a:p>
          <a:p>
            <a:r>
              <a:rPr lang="fr-FR" sz="1900" dirty="0" smtClean="0"/>
              <a:t>Dr Quentin </a:t>
            </a:r>
            <a:r>
              <a:rPr lang="fr-FR" sz="1900" dirty="0" err="1" smtClean="0"/>
              <a:t>Maestraggi</a:t>
            </a:r>
            <a:endParaRPr lang="fr-FR" sz="1900" dirty="0" smtClean="0"/>
          </a:p>
          <a:p>
            <a:r>
              <a:rPr lang="fr-FR" sz="1900" i="1" dirty="0" smtClean="0"/>
              <a:t>Service de Réanimation Médicale et Centre </a:t>
            </a:r>
            <a:r>
              <a:rPr lang="fr-FR" sz="1900" i="1" dirty="0" err="1" smtClean="0"/>
              <a:t>Regional</a:t>
            </a:r>
            <a:r>
              <a:rPr lang="fr-FR" sz="1900" i="1" dirty="0" smtClean="0"/>
              <a:t> d’Oxygénothérapie Hyperbare</a:t>
            </a:r>
          </a:p>
          <a:p>
            <a:r>
              <a:rPr lang="fr-FR" sz="1900" i="1" dirty="0" smtClean="0"/>
              <a:t>Hôpital de </a:t>
            </a:r>
            <a:r>
              <a:rPr lang="fr-FR" sz="1900" i="1" dirty="0" err="1" smtClean="0"/>
              <a:t>Hautepierre</a:t>
            </a:r>
            <a:endParaRPr lang="fr-FR" sz="1900" i="1" dirty="0" smtClean="0"/>
          </a:p>
          <a:p>
            <a:r>
              <a:rPr lang="fr-FR" sz="1900" i="1" dirty="0" smtClean="0"/>
              <a:t>Strasbourg</a:t>
            </a:r>
            <a:endParaRPr lang="fr-FR" sz="1900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3985"/>
            <a:ext cx="1786765" cy="142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689" y="-3985"/>
            <a:ext cx="1656184" cy="186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97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592503" cy="64087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934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9683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/>
              <a:t>Substance réticulaire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dirty="0"/>
              <a:t>R</a:t>
            </a:r>
            <a:r>
              <a:rPr lang="fr-FR" sz="3600" dirty="0" smtClean="0"/>
              <a:t>égulation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188" y="1484313"/>
            <a:ext cx="8064500" cy="4754562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fr-FR" b="1" dirty="0" smtClean="0">
                <a:solidFill>
                  <a:schemeClr val="accent1"/>
                </a:solidFill>
              </a:rPr>
              <a:t>Activateurs</a:t>
            </a:r>
            <a:r>
              <a:rPr lang="fr-FR" dirty="0" smtClean="0">
                <a:solidFill>
                  <a:schemeClr val="accent1"/>
                </a:solidFill>
              </a:rPr>
              <a:t> (+)</a:t>
            </a:r>
          </a:p>
          <a:p>
            <a:pPr>
              <a:defRPr/>
            </a:pPr>
            <a:endParaRPr lang="fr-FR" sz="2000" dirty="0" smtClean="0"/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r-FR" dirty="0" smtClean="0"/>
              <a:t> Faisceau PSRT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r-FR" dirty="0" smtClean="0"/>
              <a:t> Voies </a:t>
            </a:r>
            <a:r>
              <a:rPr lang="fr-FR" dirty="0" err="1" smtClean="0"/>
              <a:t>trigéminales</a:t>
            </a:r>
            <a:r>
              <a:rPr lang="fr-FR" dirty="0" smtClean="0"/>
              <a:t> (V)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r-FR" dirty="0" smtClean="0"/>
              <a:t> Influx somesthésiques de toutes origines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r-FR" dirty="0" smtClean="0"/>
              <a:t> Influx corticaux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r-FR" dirty="0" smtClean="0"/>
              <a:t> Stimulations biochimiques (PaCO</a:t>
            </a:r>
            <a:r>
              <a:rPr lang="fr-FR" sz="1400" dirty="0" smtClean="0"/>
              <a:t>2 </a:t>
            </a:r>
            <a:r>
              <a:rPr lang="fr-FR" dirty="0" smtClean="0"/>
              <a:t>élevée, hypoxie modérée)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r-FR" dirty="0" smtClean="0"/>
              <a:t> Médicamenteux (amphétamines, </a:t>
            </a:r>
            <a:r>
              <a:rPr lang="fr-FR" dirty="0" err="1" smtClean="0"/>
              <a:t>norépinéphrine</a:t>
            </a:r>
            <a:r>
              <a:rPr lang="fr-FR" dirty="0" smtClean="0"/>
              <a:t>)</a:t>
            </a:r>
          </a:p>
          <a:p>
            <a:pPr marL="457200" lvl="1" indent="0">
              <a:buFontTx/>
              <a:buNone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5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/>
              <a:t>Substance réticulaire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dirty="0"/>
              <a:t>R</a:t>
            </a:r>
            <a:r>
              <a:rPr lang="fr-FR" sz="3600" dirty="0" smtClean="0"/>
              <a:t>égulation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641475"/>
            <a:ext cx="7631113" cy="44545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b="1" dirty="0" smtClean="0">
                <a:solidFill>
                  <a:schemeClr val="accent1"/>
                </a:solidFill>
              </a:rPr>
              <a:t>Inhibiteurs</a:t>
            </a:r>
            <a:r>
              <a:rPr lang="fr-FR" dirty="0" smtClean="0">
                <a:solidFill>
                  <a:schemeClr val="accent1"/>
                </a:solidFill>
              </a:rPr>
              <a:t> (-)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r-FR" dirty="0" smtClean="0"/>
              <a:t> Biochimiques endogènes (hypoxie profonde, « orages » biochimiques et électriques de l’épilepsie…)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r-FR" dirty="0" smtClean="0"/>
              <a:t> Médicaments (barbituriques, somnifères,…)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r-FR" dirty="0" smtClean="0"/>
              <a:t> Conditions physiopathologiques (sections mécaniques, interruptions ischémiques, lésions inflammatoires ou non de voisinage…)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r-FR" dirty="0" smtClean="0"/>
              <a:t> HTA sévère ou prolongée (encéphalopathie)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886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Comment se retrouve t’on dans le coma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2448272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/>
              <a:t>Atteinte bilatérale</a:t>
            </a:r>
          </a:p>
          <a:p>
            <a:pPr marL="0" indent="0" algn="ctr">
              <a:buNone/>
            </a:pPr>
            <a:r>
              <a:rPr lang="fr-FR" dirty="0" smtClean="0"/>
              <a:t>des hémisphères cérébraux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Atteinte du SRAA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5" name="Connecteur droit avec flèche 4"/>
          <p:cNvCxnSpPr>
            <a:stCxn id="3" idx="1"/>
          </p:cNvCxnSpPr>
          <p:nvPr/>
        </p:nvCxnSpPr>
        <p:spPr>
          <a:xfrm flipV="1">
            <a:off x="395536" y="2060848"/>
            <a:ext cx="1656184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>
            <a:stCxn id="3" idx="1"/>
          </p:cNvCxnSpPr>
          <p:nvPr/>
        </p:nvCxnSpPr>
        <p:spPr>
          <a:xfrm>
            <a:off x="395536" y="2780928"/>
            <a:ext cx="1656184" cy="864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749119" y="5252688"/>
            <a:ext cx="1835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1"/>
                </a:solidFill>
              </a:rPr>
              <a:t>Lésion focale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839962" y="5252688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1"/>
                </a:solidFill>
              </a:rPr>
              <a:t>Lésion diffuse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43608" y="5714354"/>
            <a:ext cx="3123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Structurelle ou non structurelle</a:t>
            </a:r>
            <a:endParaRPr lang="fr-FR" i="1" dirty="0"/>
          </a:p>
        </p:txBody>
      </p:sp>
      <p:sp>
        <p:nvSpPr>
          <p:cNvPr id="14" name="Organigramme : Fusion 13"/>
          <p:cNvSpPr/>
          <p:nvPr/>
        </p:nvSpPr>
        <p:spPr>
          <a:xfrm>
            <a:off x="1461522" y="4564565"/>
            <a:ext cx="2376264" cy="648072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rganigramme : Fusion 14"/>
          <p:cNvSpPr/>
          <p:nvPr/>
        </p:nvSpPr>
        <p:spPr>
          <a:xfrm>
            <a:off x="5605072" y="4564565"/>
            <a:ext cx="2376264" cy="648072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86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016066"/>
              </p:ext>
            </p:extLst>
          </p:nvPr>
        </p:nvGraphicFramePr>
        <p:xfrm>
          <a:off x="323528" y="260648"/>
          <a:ext cx="8424936" cy="636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2468"/>
                <a:gridCol w="421246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accent1"/>
                          </a:solidFill>
                        </a:rPr>
                        <a:t>Focales</a:t>
                      </a:r>
                      <a:endParaRPr lang="fr-FR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Structurelles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0" i="1" dirty="0" smtClean="0"/>
                        <a:t>Abcès cérébral</a:t>
                      </a:r>
                    </a:p>
                    <a:p>
                      <a:r>
                        <a:rPr lang="fr-FR" sz="1000" b="0" i="1" dirty="0" smtClean="0"/>
                        <a:t>Tumeur cérébrale</a:t>
                      </a:r>
                    </a:p>
                    <a:p>
                      <a:r>
                        <a:rPr lang="fr-FR" sz="1000" b="0" i="1" dirty="0" smtClean="0"/>
                        <a:t>Traumatisme</a:t>
                      </a:r>
                      <a:r>
                        <a:rPr lang="fr-FR" sz="1000" b="0" i="1" baseline="0" dirty="0" smtClean="0"/>
                        <a:t> </a:t>
                      </a:r>
                      <a:r>
                        <a:rPr lang="fr-FR" sz="1000" b="0" i="1" baseline="0" dirty="0" err="1" smtClean="0"/>
                        <a:t>cranien</a:t>
                      </a:r>
                      <a:endParaRPr lang="fr-FR" sz="1000" b="0" i="1" baseline="0" dirty="0" smtClean="0"/>
                    </a:p>
                    <a:p>
                      <a:r>
                        <a:rPr lang="fr-FR" sz="1000" b="0" i="1" baseline="0" dirty="0" smtClean="0"/>
                        <a:t>Hydrocéphalie aigue</a:t>
                      </a:r>
                    </a:p>
                    <a:p>
                      <a:r>
                        <a:rPr lang="fr-FR" sz="1000" b="0" i="1" baseline="0" dirty="0" smtClean="0"/>
                        <a:t>Hémorragie intra parenchymateuse</a:t>
                      </a:r>
                    </a:p>
                    <a:p>
                      <a:r>
                        <a:rPr lang="fr-FR" sz="1000" b="0" i="1" baseline="0" dirty="0" smtClean="0"/>
                        <a:t>Hémorragie méningé</a:t>
                      </a:r>
                    </a:p>
                    <a:p>
                      <a:r>
                        <a:rPr lang="fr-FR" sz="1000" b="0" i="1" baseline="0" dirty="0" smtClean="0"/>
                        <a:t>Infarctus ou hémorragie de la partie supérieur du tronc cérébral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Non structurelles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0" i="1" dirty="0" smtClean="0"/>
                        <a:t>Crise </a:t>
                      </a:r>
                      <a:r>
                        <a:rPr lang="fr-FR" sz="1000" b="0" i="1" dirty="0" err="1" smtClean="0"/>
                        <a:t>épiléptique</a:t>
                      </a:r>
                      <a:r>
                        <a:rPr lang="fr-FR" sz="1000" b="0" i="1" dirty="0" smtClean="0"/>
                        <a:t> et état post critique</a:t>
                      </a:r>
                      <a:endParaRPr lang="fr-FR" sz="1000" b="0" i="1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accent1"/>
                          </a:solidFill>
                        </a:rPr>
                        <a:t>Diffuses</a:t>
                      </a:r>
                      <a:endParaRPr lang="fr-FR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Troubles métaboliques et </a:t>
                      </a:r>
                      <a:r>
                        <a:rPr lang="fr-FR" sz="1200" dirty="0" err="1" smtClean="0"/>
                        <a:t>endocrininens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i="1" dirty="0" smtClean="0"/>
                        <a:t>Acidocétose diabétique</a:t>
                      </a:r>
                    </a:p>
                    <a:p>
                      <a:r>
                        <a:rPr lang="fr-FR" sz="1000" i="1" dirty="0" err="1" smtClean="0"/>
                        <a:t>Encephalopathie</a:t>
                      </a:r>
                      <a:r>
                        <a:rPr lang="fr-FR" sz="1000" i="1" dirty="0" smtClean="0"/>
                        <a:t> hépatique</a:t>
                      </a:r>
                    </a:p>
                    <a:p>
                      <a:r>
                        <a:rPr lang="fr-FR" sz="1000" i="1" dirty="0" smtClean="0"/>
                        <a:t>Hypercalcémie</a:t>
                      </a:r>
                    </a:p>
                    <a:p>
                      <a:r>
                        <a:rPr lang="fr-FR" sz="1000" i="1" dirty="0" smtClean="0"/>
                        <a:t>Hypercapnie</a:t>
                      </a:r>
                    </a:p>
                    <a:p>
                      <a:r>
                        <a:rPr lang="fr-FR" sz="1000" i="1" dirty="0" smtClean="0"/>
                        <a:t>Hyperglycémie</a:t>
                      </a:r>
                    </a:p>
                    <a:p>
                      <a:r>
                        <a:rPr lang="fr-FR" sz="1000" i="1" dirty="0" err="1" smtClean="0"/>
                        <a:t>Hypernatrémie</a:t>
                      </a:r>
                      <a:endParaRPr lang="fr-FR" sz="1000" i="1" dirty="0" smtClean="0"/>
                    </a:p>
                    <a:p>
                      <a:r>
                        <a:rPr lang="fr-FR" sz="1000" i="1" dirty="0" smtClean="0"/>
                        <a:t>Hypoglycémie</a:t>
                      </a:r>
                    </a:p>
                    <a:p>
                      <a:r>
                        <a:rPr lang="fr-FR" sz="1000" i="1" dirty="0" smtClean="0"/>
                        <a:t>Hyponatrémie</a:t>
                      </a:r>
                    </a:p>
                    <a:p>
                      <a:r>
                        <a:rPr lang="fr-FR" sz="1000" i="1" dirty="0" smtClean="0"/>
                        <a:t>Hypoxie</a:t>
                      </a:r>
                    </a:p>
                    <a:p>
                      <a:r>
                        <a:rPr lang="fr-FR" sz="1000" i="1" dirty="0" smtClean="0"/>
                        <a:t>Hypothyroïdie</a:t>
                      </a:r>
                    </a:p>
                    <a:p>
                      <a:r>
                        <a:rPr lang="fr-FR" sz="1000" i="1" dirty="0" smtClean="0"/>
                        <a:t>Urémie</a:t>
                      </a:r>
                    </a:p>
                    <a:p>
                      <a:r>
                        <a:rPr lang="fr-FR" sz="1000" i="1" dirty="0" err="1" smtClean="0"/>
                        <a:t>Encephalopathie</a:t>
                      </a:r>
                      <a:r>
                        <a:rPr lang="fr-FR" sz="1000" i="1" baseline="0" dirty="0" smtClean="0"/>
                        <a:t> de Wernicke</a:t>
                      </a:r>
                      <a:endParaRPr lang="fr-FR" sz="10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Infections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i="1" dirty="0" smtClean="0"/>
                        <a:t>Encéphalite</a:t>
                      </a:r>
                    </a:p>
                    <a:p>
                      <a:r>
                        <a:rPr lang="fr-FR" sz="1000" i="1" dirty="0" smtClean="0"/>
                        <a:t>Méningite</a:t>
                      </a:r>
                    </a:p>
                    <a:p>
                      <a:r>
                        <a:rPr lang="fr-FR" sz="1000" i="1" dirty="0" smtClean="0"/>
                        <a:t>Sepsis</a:t>
                      </a:r>
                      <a:endParaRPr lang="fr-FR" sz="10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Autres troubles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i="1" dirty="0" smtClean="0"/>
                        <a:t>Lésions axonales diffuses</a:t>
                      </a:r>
                    </a:p>
                    <a:p>
                      <a:r>
                        <a:rPr lang="fr-FR" sz="1000" i="1" dirty="0" smtClean="0"/>
                        <a:t>Encéphalopathie hypertensive</a:t>
                      </a:r>
                    </a:p>
                    <a:p>
                      <a:r>
                        <a:rPr lang="fr-FR" sz="1000" i="1" dirty="0" smtClean="0"/>
                        <a:t>Hyperthermie ou hypothermie</a:t>
                      </a:r>
                      <a:endParaRPr lang="fr-FR" sz="10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Pharmacologiques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i="1" dirty="0" smtClean="0"/>
                        <a:t>Alcool</a:t>
                      </a:r>
                    </a:p>
                    <a:p>
                      <a:r>
                        <a:rPr lang="fr-FR" sz="1000" i="1" dirty="0" smtClean="0"/>
                        <a:t>Stimulants</a:t>
                      </a:r>
                      <a:r>
                        <a:rPr lang="fr-FR" sz="1000" i="1" baseline="0" dirty="0" smtClean="0"/>
                        <a:t> du SNC</a:t>
                      </a:r>
                    </a:p>
                    <a:p>
                      <a:r>
                        <a:rPr lang="fr-FR" sz="1000" i="1" baseline="0" dirty="0" smtClean="0"/>
                        <a:t>Sédatifs</a:t>
                      </a:r>
                    </a:p>
                    <a:p>
                      <a:r>
                        <a:rPr lang="fr-FR" sz="1000" i="1" baseline="0" dirty="0" smtClean="0"/>
                        <a:t>Hypnotiques</a:t>
                      </a:r>
                      <a:endParaRPr lang="fr-FR" sz="10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Toxiques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i="1" dirty="0" smtClean="0"/>
                        <a:t>Monoxyde de carbone</a:t>
                      </a:r>
                      <a:endParaRPr lang="fr-FR" sz="100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47582" y="26894"/>
            <a:ext cx="8229601" cy="11430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4000" dirty="0" smtClean="0">
                <a:ea typeface="ＭＳ Ｐゴシック" charset="0"/>
                <a:cs typeface="Arial" charset="0"/>
              </a:rPr>
              <a:t>Cas particuliers d’atteintes lésionnelles</a:t>
            </a:r>
            <a:endParaRPr lang="fr-FR" sz="4000" dirty="0">
              <a:ea typeface="ＭＳ Ｐゴシック" charset="0"/>
              <a:cs typeface="Arial" charset="0"/>
            </a:endParaRPr>
          </a:p>
        </p:txBody>
      </p:sp>
      <p:pic>
        <p:nvPicPr>
          <p:cNvPr id="40963" name="Image 1" descr="Image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691" y="1340768"/>
            <a:ext cx="27686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544" y="1844675"/>
            <a:ext cx="446405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fr-FR" sz="2800" b="1" dirty="0" smtClean="0">
                <a:solidFill>
                  <a:schemeClr val="accent1"/>
                </a:solidFill>
                <a:ea typeface="ＭＳ Ｐゴシック" charset="0"/>
                <a:cs typeface="Arial" charset="0"/>
              </a:rPr>
              <a:t>Etat végétatif :</a:t>
            </a:r>
          </a:p>
          <a:p>
            <a:pPr marL="0" indent="0" algn="ctr">
              <a:buFontTx/>
              <a:buNone/>
              <a:defRPr/>
            </a:pPr>
            <a:r>
              <a:rPr lang="fr-FR" sz="2400" dirty="0">
                <a:ea typeface="ＭＳ Ｐゴシック" charset="0"/>
                <a:cs typeface="Arial" charset="0"/>
              </a:rPr>
              <a:t>L</a:t>
            </a:r>
            <a:r>
              <a:rPr lang="fr-FR" sz="2400" dirty="0" smtClean="0">
                <a:ea typeface="ＭＳ Ｐゴシック" charset="0"/>
                <a:cs typeface="Arial" charset="0"/>
              </a:rPr>
              <a:t>ésion connexions corticales et </a:t>
            </a:r>
            <a:r>
              <a:rPr lang="fr-FR" sz="2400" dirty="0" err="1" smtClean="0">
                <a:ea typeface="ＭＳ Ｐゴシック" charset="0"/>
                <a:cs typeface="Arial" charset="0"/>
              </a:rPr>
              <a:t>thalamo</a:t>
            </a:r>
            <a:r>
              <a:rPr lang="fr-FR" sz="2400" dirty="0" smtClean="0">
                <a:ea typeface="ＭＳ Ｐゴシック" charset="0"/>
                <a:cs typeface="Arial" charset="0"/>
              </a:rPr>
              <a:t>-corticales</a:t>
            </a:r>
          </a:p>
          <a:p>
            <a:pPr algn="just">
              <a:buFont typeface="Wingdings" charset="0"/>
              <a:buChar char="q"/>
              <a:defRPr/>
            </a:pPr>
            <a:endParaRPr lang="fr-FR" altLang="ja-JP" sz="2800" b="1" dirty="0" smtClean="0">
              <a:solidFill>
                <a:srgbClr val="00009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just">
              <a:buFontTx/>
              <a:buNone/>
              <a:defRPr/>
            </a:pPr>
            <a:endParaRPr lang="en-US" sz="2800" b="1" dirty="0" smtClean="0">
              <a:solidFill>
                <a:srgbClr val="00009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just">
              <a:defRPr/>
            </a:pPr>
            <a:r>
              <a:rPr lang="en-US" sz="2400" dirty="0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</a:p>
          <a:p>
            <a:pPr lvl="1">
              <a:buFont typeface="Wingdings" charset="0"/>
              <a:buChar char="Ø"/>
              <a:defRPr/>
            </a:pPr>
            <a:endParaRPr lang="fr-FR" sz="2000" b="1" dirty="0" smtClean="0">
              <a:solidFill>
                <a:srgbClr val="002060"/>
              </a:solidFill>
              <a:latin typeface="Calibri" charset="0"/>
              <a:ea typeface="ＭＳ Ｐゴシック" charset="0"/>
              <a:cs typeface="Arial" charset="0"/>
            </a:endParaRPr>
          </a:p>
          <a:p>
            <a:pPr lvl="1">
              <a:buFontTx/>
              <a:buNone/>
              <a:defRPr/>
            </a:pPr>
            <a:endParaRPr lang="fr-FR" sz="1800" b="1" dirty="0" smtClean="0">
              <a:solidFill>
                <a:srgbClr val="002060"/>
              </a:solidFill>
              <a:latin typeface="Calibri" charset="0"/>
              <a:ea typeface="ＭＳ Ｐゴシック" charset="0"/>
              <a:cs typeface="Arial" charset="0"/>
            </a:endParaRPr>
          </a:p>
          <a:p>
            <a:pPr>
              <a:buFont typeface="Wingdings" charset="0"/>
              <a:buChar char="q"/>
              <a:defRPr/>
            </a:pPr>
            <a:endParaRPr lang="fr-FR" sz="2400" b="1" dirty="0" smtClean="0">
              <a:solidFill>
                <a:srgbClr val="00206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charset="0"/>
                <a:ea typeface="ＭＳ Ｐゴシック" charset="0"/>
                <a:cs typeface="Arial" charset="0"/>
              </a:rPr>
              <a:t>			</a:t>
            </a:r>
            <a:endParaRPr lang="fr-FR" sz="2400" dirty="0">
              <a:solidFill>
                <a:schemeClr val="accent2"/>
              </a:solidFill>
              <a:latin typeface="Comic Sans MS" charset="0"/>
              <a:ea typeface="ＭＳ Ｐゴシック" charset="0"/>
              <a:cs typeface="Times New Roman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7544" y="4146550"/>
            <a:ext cx="4335462" cy="2016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  <a:latin typeface="+mj-lt"/>
                <a:ea typeface="ＭＳ Ｐゴシック" charset="0"/>
                <a:cs typeface="ＭＳ Ｐゴシック" charset="0"/>
              </a:rPr>
              <a:t>Locked in syndrome : </a:t>
            </a:r>
            <a:r>
              <a:rPr lang="en-US" sz="2800" u="sng" dirty="0" smtClean="0">
                <a:latin typeface="+mj-lt"/>
                <a:ea typeface="ＭＳ Ｐゴシック" charset="0"/>
                <a:cs typeface="ＭＳ Ｐゴシック" charset="0"/>
              </a:rPr>
              <a:t>vigilance </a:t>
            </a:r>
            <a:r>
              <a:rPr lang="en-US" sz="2800" u="sng" dirty="0" err="1" smtClean="0">
                <a:latin typeface="+mj-lt"/>
                <a:ea typeface="ＭＳ Ｐゴシック" charset="0"/>
                <a:cs typeface="ＭＳ Ｐゴシック" charset="0"/>
              </a:rPr>
              <a:t>normale</a:t>
            </a:r>
            <a:endParaRPr lang="en-US" sz="2800" u="sng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 algn="ctr">
              <a:buFontTx/>
              <a:buNone/>
              <a:defRPr/>
            </a:pPr>
            <a:r>
              <a:rPr lang="en-US" sz="2400" dirty="0" err="1">
                <a:latin typeface="+mj-lt"/>
                <a:ea typeface="ＭＳ Ｐゴシック" charset="0"/>
                <a:cs typeface="Times New Roman" charset="0"/>
              </a:rPr>
              <a:t>L</a:t>
            </a:r>
            <a:r>
              <a:rPr lang="en-US" sz="2400" dirty="0" err="1" smtClean="0">
                <a:latin typeface="+mj-lt"/>
                <a:ea typeface="ＭＳ Ｐゴシック" charset="0"/>
                <a:cs typeface="Times New Roman" charset="0"/>
              </a:rPr>
              <a:t>ésion</a:t>
            </a:r>
            <a:r>
              <a:rPr lang="en-US" sz="2400" dirty="0" smtClean="0">
                <a:latin typeface="+mj-lt"/>
                <a:ea typeface="ＭＳ Ｐゴシック" charset="0"/>
                <a:cs typeface="Times New Roman" charset="0"/>
              </a:rPr>
              <a:t> </a:t>
            </a:r>
            <a:r>
              <a:rPr lang="en-US" sz="2400" dirty="0" err="1" smtClean="0">
                <a:latin typeface="+mj-lt"/>
                <a:ea typeface="ＭＳ Ｐゴシック" charset="0"/>
                <a:cs typeface="Times New Roman" charset="0"/>
              </a:rPr>
              <a:t>ventrale</a:t>
            </a:r>
            <a:r>
              <a:rPr lang="en-US" sz="2400" dirty="0" smtClean="0">
                <a:latin typeface="+mj-lt"/>
                <a:ea typeface="ＭＳ Ｐゴシック" charset="0"/>
                <a:cs typeface="Times New Roman" charset="0"/>
              </a:rPr>
              <a:t> du </a:t>
            </a:r>
            <a:r>
              <a:rPr lang="en-US" sz="2400" dirty="0" err="1" smtClean="0">
                <a:latin typeface="+mj-lt"/>
                <a:ea typeface="ＭＳ Ｐゴシック" charset="0"/>
                <a:cs typeface="Times New Roman" charset="0"/>
              </a:rPr>
              <a:t>pont</a:t>
            </a:r>
            <a:r>
              <a:rPr lang="en-US" sz="2400" dirty="0" smtClean="0">
                <a:latin typeface="+mj-lt"/>
                <a:ea typeface="ＭＳ Ｐゴシック" charset="0"/>
                <a:cs typeface="Times New Roman" charset="0"/>
              </a:rPr>
              <a:t> et/</a:t>
            </a:r>
            <a:r>
              <a:rPr lang="en-US" sz="2400" dirty="0" err="1" smtClean="0">
                <a:latin typeface="+mj-lt"/>
                <a:ea typeface="ＭＳ Ｐゴシック" charset="0"/>
                <a:cs typeface="Times New Roman" charset="0"/>
              </a:rPr>
              <a:t>ou</a:t>
            </a:r>
            <a:endParaRPr lang="en-US" sz="2400" dirty="0">
              <a:latin typeface="+mj-lt"/>
              <a:ea typeface="ＭＳ Ｐゴシック" charset="0"/>
              <a:cs typeface="Times New Roman" charset="0"/>
            </a:endParaRPr>
          </a:p>
          <a:p>
            <a:pPr marL="0" indent="0" algn="ctr">
              <a:buFontTx/>
              <a:buNone/>
              <a:defRPr/>
            </a:pPr>
            <a:r>
              <a:rPr lang="en-US" sz="2400" dirty="0" err="1">
                <a:latin typeface="+mj-lt"/>
                <a:ea typeface="ＭＳ Ｐゴシック" charset="0"/>
                <a:cs typeface="ＭＳ Ｐゴシック" charset="0"/>
              </a:rPr>
              <a:t>d</a:t>
            </a:r>
            <a:r>
              <a:rPr lang="en-US" sz="2400" dirty="0" err="1" smtClean="0">
                <a:latin typeface="+mj-lt"/>
                <a:ea typeface="ＭＳ Ｐゴシック" charset="0"/>
                <a:cs typeface="ＭＳ Ｐゴシック" charset="0"/>
              </a:rPr>
              <a:t>é-efférentation</a:t>
            </a:r>
            <a:r>
              <a:rPr lang="en-US" sz="2400" dirty="0" smtClean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+mj-lt"/>
                <a:ea typeface="ＭＳ Ｐゴシック" charset="0"/>
                <a:cs typeface="ＭＳ Ｐゴシック" charset="0"/>
              </a:rPr>
              <a:t>motrice</a:t>
            </a:r>
            <a:r>
              <a:rPr lang="en-US" sz="2400" dirty="0" smtClean="0">
                <a:latin typeface="+mj-lt"/>
                <a:ea typeface="ＭＳ Ｐゴシック" charset="0"/>
                <a:cs typeface="ＭＳ Ｐゴシック" charset="0"/>
              </a:rPr>
              <a:t> </a:t>
            </a:r>
          </a:p>
          <a:p>
            <a:pPr marL="457200" lvl="1" indent="0" algn="just">
              <a:buFontTx/>
              <a:buNone/>
              <a:defRPr/>
            </a:pPr>
            <a:endParaRPr lang="en-US" b="1" dirty="0" smtClean="0">
              <a:solidFill>
                <a:schemeClr val="accent6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lvl="1" algn="just">
              <a:buFont typeface="Wingdings" charset="2"/>
              <a:buChar char="Ø"/>
              <a:defRPr/>
            </a:pPr>
            <a:endParaRPr lang="en-US" b="1" dirty="0" smtClean="0">
              <a:solidFill>
                <a:schemeClr val="accent6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lvl="1" algn="just">
              <a:buFont typeface="Wingdings" charset="2"/>
              <a:buChar char="Ø"/>
              <a:defRPr/>
            </a:pPr>
            <a:endParaRPr lang="en-US" b="1" dirty="0" smtClean="0">
              <a:solidFill>
                <a:schemeClr val="accent6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lvl="1" algn="just">
              <a:buFont typeface="Wingdings" charset="2"/>
              <a:buChar char="Ø"/>
              <a:defRPr/>
            </a:pPr>
            <a:endParaRPr lang="en-US" b="1" dirty="0" smtClean="0">
              <a:solidFill>
                <a:schemeClr val="accent6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lvl="1" algn="just">
              <a:buFont typeface="Wingdings" charset="2"/>
              <a:buChar char="Ø"/>
              <a:defRPr/>
            </a:pPr>
            <a:endParaRPr lang="en-US" b="1" dirty="0" smtClean="0">
              <a:solidFill>
                <a:schemeClr val="accent6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lvl="1" algn="just">
              <a:buFont typeface="Wingdings" charset="2"/>
              <a:buChar char="Ø"/>
              <a:defRPr/>
            </a:pPr>
            <a:endParaRPr lang="fr-FR" b="1" dirty="0" smtClean="0">
              <a:solidFill>
                <a:schemeClr val="accent6"/>
              </a:solidFill>
              <a:latin typeface="+mj-lt"/>
              <a:ea typeface="ＭＳ Ｐゴシック" charset="0"/>
              <a:cs typeface="Arial" charset="0"/>
            </a:endParaRPr>
          </a:p>
          <a:p>
            <a:pPr lvl="1">
              <a:buFontTx/>
              <a:buNone/>
              <a:defRPr/>
            </a:pPr>
            <a:endParaRPr lang="fr-FR" sz="2400" b="1" dirty="0" smtClean="0">
              <a:solidFill>
                <a:schemeClr val="accent6"/>
              </a:solidFill>
              <a:latin typeface="+mj-lt"/>
              <a:ea typeface="ＭＳ Ｐゴシック" charset="0"/>
              <a:cs typeface="Arial" charset="0"/>
            </a:endParaRPr>
          </a:p>
          <a:p>
            <a:pPr>
              <a:buFont typeface="Wingdings" charset="0"/>
              <a:buChar char="q"/>
              <a:defRPr/>
            </a:pPr>
            <a:endParaRPr lang="fr-FR" b="1" dirty="0" smtClean="0">
              <a:solidFill>
                <a:schemeClr val="accent6"/>
              </a:solidFill>
              <a:latin typeface="+mj-lt"/>
              <a:ea typeface="ＭＳ Ｐゴシック" charset="0"/>
              <a:cs typeface="Arial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fr-FR" b="1" dirty="0" smtClean="0">
                <a:solidFill>
                  <a:schemeClr val="accent6"/>
                </a:solidFill>
                <a:latin typeface="+mj-lt"/>
                <a:ea typeface="ＭＳ Ｐゴシック" charset="0"/>
                <a:cs typeface="Arial" charset="0"/>
              </a:rPr>
              <a:t>			</a:t>
            </a:r>
            <a:endParaRPr lang="fr-FR" sz="3200" b="1" dirty="0">
              <a:solidFill>
                <a:schemeClr val="accent6"/>
              </a:solidFill>
              <a:latin typeface="+mj-lt"/>
              <a:ea typeface="ＭＳ Ｐゴシック" charset="0"/>
              <a:cs typeface="Times New Roman" charset="0"/>
            </a:endParaRPr>
          </a:p>
        </p:txBody>
      </p:sp>
      <p:grpSp>
        <p:nvGrpSpPr>
          <p:cNvPr id="2" name="Grouper 1"/>
          <p:cNvGrpSpPr>
            <a:grpSpLocks/>
          </p:cNvGrpSpPr>
          <p:nvPr/>
        </p:nvGrpSpPr>
        <p:grpSpPr bwMode="auto">
          <a:xfrm>
            <a:off x="5744416" y="4325143"/>
            <a:ext cx="2089150" cy="1658937"/>
            <a:chOff x="6012160" y="5153909"/>
            <a:chExt cx="2088232" cy="1659467"/>
          </a:xfrm>
        </p:grpSpPr>
        <p:pic>
          <p:nvPicPr>
            <p:cNvPr id="15371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83" t="35144" r="16174" b="32803"/>
            <a:stretch>
              <a:fillRect/>
            </a:stretch>
          </p:blipFill>
          <p:spPr bwMode="auto">
            <a:xfrm>
              <a:off x="6012160" y="5153909"/>
              <a:ext cx="2088232" cy="1659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AutoShape 16"/>
            <p:cNvSpPr>
              <a:spLocks/>
            </p:cNvSpPr>
            <p:nvPr/>
          </p:nvSpPr>
          <p:spPr bwMode="auto">
            <a:xfrm rot="8760000" flipH="1">
              <a:off x="6548499" y="5866924"/>
              <a:ext cx="333229" cy="476402"/>
            </a:xfrm>
            <a:custGeom>
              <a:avLst/>
              <a:gdLst/>
              <a:ahLst/>
              <a:cxnLst/>
              <a:rect l="0" t="0" r="r" b="b"/>
              <a:pathLst>
                <a:path w="20084" h="20203">
                  <a:moveTo>
                    <a:pt x="20084" y="15706"/>
                  </a:moveTo>
                  <a:cubicBezTo>
                    <a:pt x="16724" y="20347"/>
                    <a:pt x="9918" y="21600"/>
                    <a:pt x="4881" y="18504"/>
                  </a:cubicBezTo>
                  <a:cubicBezTo>
                    <a:pt x="-156" y="15409"/>
                    <a:pt x="-1516" y="9137"/>
                    <a:pt x="1844" y="4496"/>
                  </a:cubicBezTo>
                  <a:cubicBezTo>
                    <a:pt x="3877" y="1687"/>
                    <a:pt x="7299" y="0"/>
                    <a:pt x="10964" y="0"/>
                  </a:cubicBezTo>
                  <a:close/>
                  <a:moveTo>
                    <a:pt x="20084" y="15706"/>
                  </a:moveTo>
                </a:path>
              </a:pathLst>
            </a:custGeom>
            <a:solidFill>
              <a:srgbClr val="FFA48E"/>
            </a:solidFill>
            <a:ln w="9525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fr-FR">
                <a:latin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17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fr-FR" dirty="0" smtClean="0"/>
              <a:t>Quelques mots du sommeil…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6084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fr-FR" sz="2400" dirty="0" smtClean="0"/>
              <a:t>Processus actif qui correspond à une </a:t>
            </a:r>
            <a:r>
              <a:rPr lang="fr-FR" sz="2400" b="1" dirty="0" smtClean="0">
                <a:solidFill>
                  <a:schemeClr val="accent1"/>
                </a:solidFill>
              </a:rPr>
              <a:t>suspension physiologique d’activité au niveau du SRAA </a:t>
            </a:r>
            <a:r>
              <a:rPr lang="fr-FR" sz="2400" dirty="0" smtClean="0"/>
              <a:t>et à son remplacement par une autre activité qui prends naissance dans des structures anatomiques différentes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0" indent="0" algn="just">
              <a:buNone/>
            </a:pP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355" y="3865"/>
            <a:ext cx="1736645" cy="97686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ZoneTexte 4"/>
          <p:cNvSpPr txBox="1"/>
          <p:nvPr/>
        </p:nvSpPr>
        <p:spPr>
          <a:xfrm>
            <a:off x="887406" y="4645987"/>
            <a:ext cx="32108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1"/>
                </a:solidFill>
              </a:rPr>
              <a:t>Sommeil à ondes lentes</a:t>
            </a:r>
          </a:p>
          <a:p>
            <a:pPr algn="ctr"/>
            <a:r>
              <a:rPr lang="fr-FR" sz="2400" i="1" dirty="0" smtClean="0"/>
              <a:t>Non REM-</a:t>
            </a:r>
            <a:r>
              <a:rPr lang="fr-FR" sz="2400" i="1" dirty="0" err="1" smtClean="0"/>
              <a:t>sleep</a:t>
            </a:r>
            <a:endParaRPr lang="fr-FR" sz="24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4878474" y="4645987"/>
            <a:ext cx="34202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1"/>
                </a:solidFill>
              </a:rPr>
              <a:t>Sommeil à activité rapide</a:t>
            </a:r>
          </a:p>
          <a:p>
            <a:pPr algn="ctr"/>
            <a:r>
              <a:rPr lang="fr-FR" sz="2400" i="1" dirty="0" smtClean="0"/>
              <a:t>Sommeil paradoxal</a:t>
            </a:r>
          </a:p>
          <a:p>
            <a:pPr algn="ctr"/>
            <a:r>
              <a:rPr lang="fr-FR" sz="2400" i="1" dirty="0" smtClean="0"/>
              <a:t>REM-</a:t>
            </a:r>
            <a:r>
              <a:rPr lang="fr-FR" sz="2400" i="1" dirty="0" err="1" smtClean="0"/>
              <a:t>sleep</a:t>
            </a:r>
            <a:endParaRPr lang="fr-FR" sz="2400" i="1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2492846" y="3356992"/>
            <a:ext cx="2079154" cy="112672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4572000" y="3356992"/>
            <a:ext cx="2016590" cy="112352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81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145481"/>
              </p:ext>
            </p:extLst>
          </p:nvPr>
        </p:nvGraphicFramePr>
        <p:xfrm>
          <a:off x="467544" y="260647"/>
          <a:ext cx="8229600" cy="5962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1612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Sommeil à ondes lentes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Sommeil</a:t>
                      </a:r>
                      <a:r>
                        <a:rPr lang="fr-FR" baseline="0" dirty="0" smtClean="0"/>
                        <a:t> à activité rapide</a:t>
                      </a:r>
                      <a:endParaRPr lang="fr-FR" dirty="0"/>
                    </a:p>
                  </a:txBody>
                  <a:tcPr/>
                </a:tc>
              </a:tr>
              <a:tr h="1456083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Succédant à l’éta</a:t>
                      </a:r>
                      <a:r>
                        <a:rPr lang="fr-FR" baseline="0" dirty="0" smtClean="0"/>
                        <a:t>t de veille</a:t>
                      </a:r>
                    </a:p>
                    <a:p>
                      <a:pPr algn="l"/>
                      <a:endParaRPr lang="fr-FR" baseline="0" dirty="0" smtClean="0"/>
                    </a:p>
                    <a:p>
                      <a:pPr algn="l"/>
                      <a:r>
                        <a:rPr lang="fr-FR" baseline="0" dirty="0" smtClean="0"/>
                        <a:t>70 à 80% de la durée du sommeil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Succédant</a:t>
                      </a:r>
                      <a:r>
                        <a:rPr lang="fr-FR" baseline="0" dirty="0" smtClean="0"/>
                        <a:t> à une phase de SL par cycle de 10 à 15 min</a:t>
                      </a:r>
                    </a:p>
                    <a:p>
                      <a:pPr algn="l"/>
                      <a:endParaRPr lang="fr-FR" baseline="0" dirty="0" smtClean="0"/>
                    </a:p>
                    <a:p>
                      <a:pPr algn="l"/>
                      <a:r>
                        <a:rPr lang="fr-FR" baseline="0" dirty="0" smtClean="0"/>
                        <a:t>20 à 30% de la durée du sommeil</a:t>
                      </a:r>
                    </a:p>
                  </a:txBody>
                  <a:tcPr/>
                </a:tc>
              </a:tr>
              <a:tr h="2448272">
                <a:tc>
                  <a:txBody>
                    <a:bodyPr/>
                    <a:lstStyle/>
                    <a:p>
                      <a:pPr algn="l"/>
                      <a:r>
                        <a:rPr lang="fr-FR" baseline="0" dirty="0" smtClean="0"/>
                        <a:t>Stade I (SL léger): endormissement, ralentissement du rythme EEG de base</a:t>
                      </a:r>
                    </a:p>
                    <a:p>
                      <a:pPr algn="l"/>
                      <a:r>
                        <a:rPr lang="fr-FR" baseline="0" dirty="0" smtClean="0"/>
                        <a:t>Stade II (SL léger) : fuseau de 12 à 14Hz et d’ondes lentes isolées de grande amplitude</a:t>
                      </a:r>
                    </a:p>
                    <a:p>
                      <a:pPr algn="l"/>
                      <a:r>
                        <a:rPr lang="fr-FR" baseline="0" dirty="0" smtClean="0"/>
                        <a:t>Stade III et IV ( SL profond) : Ondes lentes de grandes amplitudes en proportion croissante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Activité rapide de bas voltage contrastant avec une total atonie musculaire</a:t>
                      </a:r>
                    </a:p>
                    <a:p>
                      <a:pPr algn="l"/>
                      <a:endParaRPr lang="fr-FR" dirty="0" smtClean="0"/>
                    </a:p>
                    <a:p>
                      <a:pPr algn="l"/>
                      <a:r>
                        <a:rPr lang="fr-FR" dirty="0" smtClean="0"/>
                        <a:t>Mouvement</a:t>
                      </a:r>
                      <a:r>
                        <a:rPr lang="fr-FR" baseline="0" dirty="0" smtClean="0"/>
                        <a:t> rapides des yeux</a:t>
                      </a:r>
                    </a:p>
                    <a:p>
                      <a:pPr algn="l"/>
                      <a:endParaRPr lang="fr-FR" baseline="0" dirty="0" smtClean="0"/>
                    </a:p>
                    <a:p>
                      <a:pPr algn="l"/>
                      <a:r>
                        <a:rPr lang="fr-FR" baseline="0" dirty="0" smtClean="0"/>
                        <a:t>Période des rêves</a:t>
                      </a:r>
                    </a:p>
                  </a:txBody>
                  <a:tcPr/>
                </a:tc>
              </a:tr>
              <a:tr h="1641704">
                <a:tc>
                  <a:txBody>
                    <a:bodyPr/>
                    <a:lstStyle/>
                    <a:p>
                      <a:pPr algn="l"/>
                      <a:r>
                        <a:rPr lang="fr-FR" baseline="0" dirty="0" smtClean="0"/>
                        <a:t>Système sérotoninergique des noyaux du raphé dans la réticulé </a:t>
                      </a:r>
                      <a:r>
                        <a:rPr lang="fr-FR" baseline="0" dirty="0" err="1" smtClean="0"/>
                        <a:t>bubopontine</a:t>
                      </a:r>
                      <a:endParaRPr lang="fr-FR" baseline="0" dirty="0" smtClean="0"/>
                    </a:p>
                    <a:p>
                      <a:pPr algn="l"/>
                      <a:endParaRPr lang="fr-FR" baseline="0" dirty="0" smtClean="0"/>
                    </a:p>
                    <a:p>
                      <a:pPr algn="l"/>
                      <a:r>
                        <a:rPr lang="fr-FR" baseline="0" dirty="0" smtClean="0"/>
                        <a:t>Cortex cérébral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Neurones</a:t>
                      </a:r>
                      <a:r>
                        <a:rPr lang="fr-FR" baseline="0" dirty="0" smtClean="0"/>
                        <a:t> situés au niveau du bulbe (noyau magnocellulaire)  et du pont </a:t>
                      </a:r>
                      <a:r>
                        <a:rPr lang="fr-FR" baseline="0" dirty="0" err="1" smtClean="0"/>
                        <a:t>tegmentum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latérodorsal</a:t>
                      </a:r>
                      <a:r>
                        <a:rPr lang="fr-FR" baseline="0" dirty="0" smtClean="0"/>
                        <a:t>)</a:t>
                      </a:r>
                    </a:p>
                    <a:p>
                      <a:pPr algn="l"/>
                      <a:endParaRPr lang="fr-FR" baseline="0" dirty="0" smtClean="0"/>
                    </a:p>
                    <a:p>
                      <a:pPr algn="l"/>
                      <a:r>
                        <a:rPr lang="fr-FR" baseline="0" dirty="0" smtClean="0"/>
                        <a:t>Structures riche en </a:t>
                      </a:r>
                      <a:r>
                        <a:rPr lang="fr-FR" baseline="0" dirty="0" err="1" smtClean="0"/>
                        <a:t>cathécholamines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63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636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Evaluation de la profondeur du coma</a:t>
            </a:r>
            <a:br>
              <a:rPr lang="fr-FR" dirty="0" smtClean="0"/>
            </a:br>
            <a:r>
              <a:rPr lang="fr-FR" sz="3600" dirty="0" smtClean="0">
                <a:solidFill>
                  <a:srgbClr val="0070C0"/>
                </a:solidFill>
              </a:rPr>
              <a:t>Score de Glasgow-Score de Liège</a:t>
            </a:r>
            <a:endParaRPr lang="fr-FR" sz="3600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032" y="1146286"/>
            <a:ext cx="5183936" cy="5711714"/>
          </a:xfrm>
          <a:prstGeom prst="rect">
            <a:avLst/>
          </a:prstGeom>
        </p:spPr>
      </p:pic>
      <p:sp>
        <p:nvSpPr>
          <p:cNvPr id="5" name="Accolade ouvrante 4"/>
          <p:cNvSpPr/>
          <p:nvPr/>
        </p:nvSpPr>
        <p:spPr>
          <a:xfrm>
            <a:off x="1571909" y="1143000"/>
            <a:ext cx="360360" cy="4302224"/>
          </a:xfrm>
          <a:prstGeom prst="leftBrace">
            <a:avLst>
              <a:gd name="adj1" fmla="val 8333"/>
              <a:gd name="adj2" fmla="val 49375"/>
            </a:avLst>
          </a:prstGeom>
          <a:noFill/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ccolade fermante 5"/>
          <p:cNvSpPr/>
          <p:nvPr/>
        </p:nvSpPr>
        <p:spPr>
          <a:xfrm>
            <a:off x="7163968" y="1143000"/>
            <a:ext cx="360360" cy="5598368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598943" y="3480519"/>
            <a:ext cx="15564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Score de</a:t>
            </a:r>
          </a:p>
          <a:p>
            <a:pPr algn="ctr"/>
            <a:r>
              <a:rPr lang="fr-FR" b="1" dirty="0" smtClean="0">
                <a:solidFill>
                  <a:srgbClr val="0070C0"/>
                </a:solidFill>
              </a:rPr>
              <a:t>Glasgow-Liège</a:t>
            </a:r>
          </a:p>
          <a:p>
            <a:pPr algn="ctr"/>
            <a:r>
              <a:rPr lang="fr-FR" b="1" dirty="0" smtClean="0">
                <a:solidFill>
                  <a:srgbClr val="0070C0"/>
                </a:solidFill>
              </a:rPr>
              <a:t>/20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00318" y="2827565"/>
            <a:ext cx="9984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Score de</a:t>
            </a:r>
          </a:p>
          <a:p>
            <a:pPr algn="ctr"/>
            <a:r>
              <a:rPr lang="fr-FR" b="1" dirty="0" smtClean="0">
                <a:solidFill>
                  <a:srgbClr val="0070C0"/>
                </a:solidFill>
              </a:rPr>
              <a:t>Glasgow</a:t>
            </a:r>
          </a:p>
          <a:p>
            <a:pPr algn="ctr"/>
            <a:r>
              <a:rPr lang="fr-FR" b="1" dirty="0" smtClean="0">
                <a:solidFill>
                  <a:srgbClr val="0070C0"/>
                </a:solidFill>
              </a:rPr>
              <a:t>/15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2943" y="6581691"/>
            <a:ext cx="12554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bg1">
                    <a:lumMod val="50000"/>
                  </a:schemeClr>
                </a:solidFill>
              </a:rPr>
              <a:t>Born JD et al. 1982</a:t>
            </a:r>
            <a:endParaRPr lang="fr-FR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8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2352" y="18601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Eléments sémiologiques importants+++</a:t>
            </a:r>
            <a:br>
              <a:rPr lang="fr-FR" dirty="0" smtClean="0"/>
            </a:br>
            <a:r>
              <a:rPr lang="fr-FR" sz="3600" dirty="0" smtClean="0">
                <a:solidFill>
                  <a:srgbClr val="0070C0"/>
                </a:solidFill>
              </a:rPr>
              <a:t>L’examen des yeux</a:t>
            </a:r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85395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3100" dirty="0" smtClean="0"/>
              <a:t> Les paupières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Paupières fermées au cours du coma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Occlusion incomplète </a:t>
            </a:r>
            <a:r>
              <a:rPr lang="fr-FR" sz="2400" dirty="0" smtClean="0"/>
              <a:t>= lésion du VII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Clignement spontanée </a:t>
            </a:r>
            <a:r>
              <a:rPr lang="fr-FR" sz="2400" dirty="0" smtClean="0"/>
              <a:t>= activité </a:t>
            </a:r>
            <a:r>
              <a:rPr lang="fr-FR" sz="2400" dirty="0" err="1" smtClean="0"/>
              <a:t>fonctionelle</a:t>
            </a:r>
            <a:r>
              <a:rPr lang="fr-FR" sz="2400" dirty="0" smtClean="0"/>
              <a:t> résiduelle de la réticulée du tronc cérébral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Conservation du clignement à la menace </a:t>
            </a:r>
            <a:r>
              <a:rPr lang="fr-FR" sz="2400" dirty="0" smtClean="0"/>
              <a:t>= activité corticale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Réflexe </a:t>
            </a:r>
            <a:r>
              <a:rPr lang="fr-FR" sz="2400" b="1" dirty="0" err="1" smtClean="0">
                <a:solidFill>
                  <a:schemeClr val="accent1"/>
                </a:solidFill>
              </a:rPr>
              <a:t>cochléo</a:t>
            </a:r>
            <a:r>
              <a:rPr lang="fr-FR" sz="2400" b="1" dirty="0">
                <a:solidFill>
                  <a:schemeClr val="accent1"/>
                </a:solidFill>
              </a:rPr>
              <a:t>-</a:t>
            </a:r>
            <a:r>
              <a:rPr lang="fr-FR" sz="2400" b="1" dirty="0" smtClean="0">
                <a:solidFill>
                  <a:schemeClr val="accent1"/>
                </a:solidFill>
              </a:rPr>
              <a:t>palpébrale </a:t>
            </a:r>
            <a:r>
              <a:rPr lang="fr-FR" sz="2400" dirty="0" smtClean="0"/>
              <a:t>= protubérance, VII et VIII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Réflexe </a:t>
            </a:r>
            <a:r>
              <a:rPr lang="fr-FR" sz="2400" b="1" dirty="0" err="1" smtClean="0">
                <a:solidFill>
                  <a:schemeClr val="accent1"/>
                </a:solidFill>
              </a:rPr>
              <a:t>naso</a:t>
            </a:r>
            <a:r>
              <a:rPr lang="fr-FR" sz="2400" b="1" dirty="0">
                <a:solidFill>
                  <a:schemeClr val="accent1"/>
                </a:solidFill>
              </a:rPr>
              <a:t>-</a:t>
            </a:r>
            <a:r>
              <a:rPr lang="fr-FR" sz="2400" b="1" dirty="0" smtClean="0">
                <a:solidFill>
                  <a:schemeClr val="accent1"/>
                </a:solidFill>
              </a:rPr>
              <a:t>palpébrale </a:t>
            </a:r>
            <a:r>
              <a:rPr lang="fr-FR" sz="2400" dirty="0" smtClean="0"/>
              <a:t>= protubérance, VII et V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Réflexe cornéen </a:t>
            </a:r>
            <a:r>
              <a:rPr lang="fr-FR" sz="2400" dirty="0" smtClean="0"/>
              <a:t>= protubérance, VII et V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514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151"/>
            <a:ext cx="8229600" cy="1143000"/>
          </a:xfrm>
        </p:spPr>
        <p:txBody>
          <a:bodyPr/>
          <a:lstStyle/>
          <a:p>
            <a:r>
              <a:rPr lang="fr-FR" dirty="0" smtClean="0"/>
              <a:t>Objectifs pédagogiques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2453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Connaitre la définition de la conscience et des troubles de la conscience/vigilance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Connaitre les voies nerveuses impliquées dans l’</a:t>
            </a:r>
            <a:r>
              <a:rPr lang="fr-FR" dirty="0"/>
              <a:t>é</a:t>
            </a:r>
            <a:r>
              <a:rPr lang="fr-FR" dirty="0" smtClean="0"/>
              <a:t>veil et la conscience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Comprendre les mécanismes à l’origine de l’inconscience et des troubles de la vigilance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Savoir reconnaitre et évaluer la profondeur d’un trouble de la conscience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Connaitre les implications cliniques en cas de troubles de la conscience/vigilance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23528" y="1484784"/>
            <a:ext cx="8496944" cy="496855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40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67544" y="48464"/>
            <a:ext cx="8229600" cy="5760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3100" dirty="0" smtClean="0"/>
              <a:t> Les pupilles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grpSp>
        <p:nvGrpSpPr>
          <p:cNvPr id="35" name="Groupe 34"/>
          <p:cNvGrpSpPr/>
          <p:nvPr/>
        </p:nvGrpSpPr>
        <p:grpSpPr>
          <a:xfrm>
            <a:off x="978121" y="2331665"/>
            <a:ext cx="1793679" cy="585809"/>
            <a:chOff x="978121" y="3059215"/>
            <a:chExt cx="1793679" cy="585809"/>
          </a:xfrm>
        </p:grpSpPr>
        <p:sp>
          <p:nvSpPr>
            <p:cNvPr id="10" name="Organigramme : Connecteur 9"/>
            <p:cNvSpPr/>
            <p:nvPr/>
          </p:nvSpPr>
          <p:spPr>
            <a:xfrm>
              <a:off x="1259632" y="3284984"/>
              <a:ext cx="216024" cy="17022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Organigramme : Connecteur 10"/>
            <p:cNvSpPr/>
            <p:nvPr/>
          </p:nvSpPr>
          <p:spPr>
            <a:xfrm>
              <a:off x="2188017" y="3139897"/>
              <a:ext cx="385682" cy="40426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Organigramme : Connecteur 20"/>
            <p:cNvSpPr/>
            <p:nvPr/>
          </p:nvSpPr>
          <p:spPr>
            <a:xfrm>
              <a:off x="1979712" y="3059215"/>
              <a:ext cx="792088" cy="585809"/>
            </a:xfrm>
            <a:prstGeom prst="flowChartConnector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Organigramme : Connecteur 21"/>
            <p:cNvSpPr/>
            <p:nvPr/>
          </p:nvSpPr>
          <p:spPr>
            <a:xfrm>
              <a:off x="978121" y="3059215"/>
              <a:ext cx="792088" cy="585809"/>
            </a:xfrm>
            <a:prstGeom prst="flowChartConnector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965140" y="1460242"/>
            <a:ext cx="1811761" cy="585809"/>
            <a:chOff x="965140" y="1799879"/>
            <a:chExt cx="1811761" cy="585809"/>
          </a:xfrm>
        </p:grpSpPr>
        <p:sp>
          <p:nvSpPr>
            <p:cNvPr id="8" name="Organigramme : Connecteur 7"/>
            <p:cNvSpPr/>
            <p:nvPr/>
          </p:nvSpPr>
          <p:spPr>
            <a:xfrm>
              <a:off x="1262197" y="1988840"/>
              <a:ext cx="227348" cy="201062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Organigramme : Connecteur 18"/>
            <p:cNvSpPr/>
            <p:nvPr/>
          </p:nvSpPr>
          <p:spPr>
            <a:xfrm>
              <a:off x="2277875" y="1988840"/>
              <a:ext cx="227348" cy="201062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Organigramme : Connecteur 22"/>
            <p:cNvSpPr/>
            <p:nvPr/>
          </p:nvSpPr>
          <p:spPr>
            <a:xfrm>
              <a:off x="1984813" y="1799879"/>
              <a:ext cx="792088" cy="585809"/>
            </a:xfrm>
            <a:prstGeom prst="flowChartConnector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Organigramme : Connecteur 23"/>
            <p:cNvSpPr/>
            <p:nvPr/>
          </p:nvSpPr>
          <p:spPr>
            <a:xfrm>
              <a:off x="965140" y="1799879"/>
              <a:ext cx="792088" cy="585809"/>
            </a:xfrm>
            <a:prstGeom prst="flowChartConnector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978121" y="658904"/>
            <a:ext cx="1798780" cy="587025"/>
            <a:chOff x="978121" y="899799"/>
            <a:chExt cx="1798780" cy="587025"/>
          </a:xfrm>
        </p:grpSpPr>
        <p:sp>
          <p:nvSpPr>
            <p:cNvPr id="7" name="Organigramme : Connecteur 6"/>
            <p:cNvSpPr/>
            <p:nvPr/>
          </p:nvSpPr>
          <p:spPr>
            <a:xfrm>
              <a:off x="2370822" y="1179177"/>
              <a:ext cx="45995" cy="45719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Organigramme : Connecteur 17"/>
            <p:cNvSpPr/>
            <p:nvPr/>
          </p:nvSpPr>
          <p:spPr>
            <a:xfrm>
              <a:off x="1344646" y="1179785"/>
              <a:ext cx="45995" cy="45719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Organigramme : Connecteur 24"/>
            <p:cNvSpPr/>
            <p:nvPr/>
          </p:nvSpPr>
          <p:spPr>
            <a:xfrm>
              <a:off x="978121" y="901015"/>
              <a:ext cx="792088" cy="585809"/>
            </a:xfrm>
            <a:prstGeom prst="flowChartConnector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Organigramme : Connecteur 25"/>
            <p:cNvSpPr/>
            <p:nvPr/>
          </p:nvSpPr>
          <p:spPr>
            <a:xfrm>
              <a:off x="1984813" y="899799"/>
              <a:ext cx="792088" cy="585809"/>
            </a:xfrm>
            <a:prstGeom prst="flowChartConnector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978121" y="3251015"/>
            <a:ext cx="1798780" cy="585809"/>
            <a:chOff x="978121" y="4190741"/>
            <a:chExt cx="1798780" cy="585809"/>
          </a:xfrm>
        </p:grpSpPr>
        <p:sp>
          <p:nvSpPr>
            <p:cNvPr id="12" name="Organigramme : Connecteur 11"/>
            <p:cNvSpPr/>
            <p:nvPr/>
          </p:nvSpPr>
          <p:spPr>
            <a:xfrm>
              <a:off x="1330131" y="4406270"/>
              <a:ext cx="144016" cy="144016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Organigramme : Connecteur 12"/>
            <p:cNvSpPr/>
            <p:nvPr/>
          </p:nvSpPr>
          <p:spPr>
            <a:xfrm>
              <a:off x="2319541" y="4406270"/>
              <a:ext cx="144016" cy="144016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Organigramme : Connecteur 26"/>
            <p:cNvSpPr/>
            <p:nvPr/>
          </p:nvSpPr>
          <p:spPr>
            <a:xfrm>
              <a:off x="978121" y="4190741"/>
              <a:ext cx="792088" cy="585809"/>
            </a:xfrm>
            <a:prstGeom prst="flowChartConnector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Organigramme : Connecteur 27"/>
            <p:cNvSpPr/>
            <p:nvPr/>
          </p:nvSpPr>
          <p:spPr>
            <a:xfrm>
              <a:off x="1984813" y="4190741"/>
              <a:ext cx="792088" cy="585809"/>
            </a:xfrm>
            <a:prstGeom prst="flowChartConnector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988884" y="4199296"/>
            <a:ext cx="1788017" cy="585809"/>
            <a:chOff x="978121" y="5234706"/>
            <a:chExt cx="1788017" cy="585809"/>
          </a:xfrm>
        </p:grpSpPr>
        <p:sp>
          <p:nvSpPr>
            <p:cNvPr id="14" name="Organigramme : Connecteur 13"/>
            <p:cNvSpPr/>
            <p:nvPr/>
          </p:nvSpPr>
          <p:spPr>
            <a:xfrm>
              <a:off x="2277147" y="5419599"/>
              <a:ext cx="216024" cy="216024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Organigramme : Connecteur 14"/>
            <p:cNvSpPr/>
            <p:nvPr/>
          </p:nvSpPr>
          <p:spPr>
            <a:xfrm>
              <a:off x="1259632" y="5419599"/>
              <a:ext cx="216024" cy="216024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Organigramme : Connecteur 28"/>
            <p:cNvSpPr/>
            <p:nvPr/>
          </p:nvSpPr>
          <p:spPr>
            <a:xfrm>
              <a:off x="978121" y="5234706"/>
              <a:ext cx="792088" cy="585809"/>
            </a:xfrm>
            <a:prstGeom prst="flowChartConnector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Organigramme : Connecteur 29"/>
            <p:cNvSpPr/>
            <p:nvPr/>
          </p:nvSpPr>
          <p:spPr>
            <a:xfrm>
              <a:off x="1974050" y="5234706"/>
              <a:ext cx="792088" cy="585809"/>
            </a:xfrm>
            <a:prstGeom prst="flowChartConnector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978121" y="5184170"/>
            <a:ext cx="1800998" cy="585809"/>
            <a:chOff x="965140" y="6016413"/>
            <a:chExt cx="1800998" cy="585809"/>
          </a:xfrm>
        </p:grpSpPr>
        <p:sp>
          <p:nvSpPr>
            <p:cNvPr id="16" name="Organigramme : Connecteur 15"/>
            <p:cNvSpPr/>
            <p:nvPr/>
          </p:nvSpPr>
          <p:spPr>
            <a:xfrm>
              <a:off x="1330131" y="6278671"/>
              <a:ext cx="95005" cy="9852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Organigramme : Connecteur 19"/>
            <p:cNvSpPr/>
            <p:nvPr/>
          </p:nvSpPr>
          <p:spPr>
            <a:xfrm>
              <a:off x="2333355" y="6260058"/>
              <a:ext cx="95005" cy="9852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Organigramme : Connecteur 30"/>
            <p:cNvSpPr/>
            <p:nvPr/>
          </p:nvSpPr>
          <p:spPr>
            <a:xfrm>
              <a:off x="965140" y="6016413"/>
              <a:ext cx="792088" cy="585809"/>
            </a:xfrm>
            <a:prstGeom prst="flowChartConnector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Organigramme : Connecteur 31"/>
            <p:cNvSpPr/>
            <p:nvPr/>
          </p:nvSpPr>
          <p:spPr>
            <a:xfrm>
              <a:off x="1974050" y="6016413"/>
              <a:ext cx="792088" cy="585809"/>
            </a:xfrm>
            <a:prstGeom prst="flowChartConnector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9" name="ZoneTexte 38"/>
          <p:cNvSpPr txBox="1"/>
          <p:nvPr/>
        </p:nvSpPr>
        <p:spPr>
          <a:xfrm>
            <a:off x="3162910" y="767577"/>
            <a:ext cx="3186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Pupilles punctiformes </a:t>
            </a:r>
            <a:r>
              <a:rPr lang="fr-FR" dirty="0" smtClean="0"/>
              <a:t>= opiacés</a:t>
            </a:r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3144545" y="1425485"/>
            <a:ext cx="5755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Pupilles intermédiaires symétriques réactives </a:t>
            </a:r>
            <a:r>
              <a:rPr lang="fr-FR" dirty="0" smtClean="0"/>
              <a:t>= atteinte du</a:t>
            </a:r>
          </a:p>
          <a:p>
            <a:r>
              <a:rPr lang="fr-FR" dirty="0" smtClean="0"/>
              <a:t>mésencéphale</a:t>
            </a:r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3162910" y="2302352"/>
            <a:ext cx="4814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Mydriase unilatérale aréflexique </a:t>
            </a:r>
            <a:r>
              <a:rPr lang="fr-FR" dirty="0" smtClean="0"/>
              <a:t>= atteinte du III,</a:t>
            </a:r>
          </a:p>
          <a:p>
            <a:r>
              <a:rPr lang="fr-FR" dirty="0"/>
              <a:t>e</a:t>
            </a:r>
            <a:r>
              <a:rPr lang="fr-FR" dirty="0" smtClean="0"/>
              <a:t>ngagement temporal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3144545" y="3359469"/>
            <a:ext cx="376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Myosis réactif </a:t>
            </a:r>
            <a:r>
              <a:rPr lang="fr-FR" dirty="0" smtClean="0"/>
              <a:t>= lésion du diencéphale</a:t>
            </a:r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3162910" y="4169034"/>
            <a:ext cx="6144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Pupilles intermédiaires symétriques </a:t>
            </a:r>
            <a:r>
              <a:rPr lang="fr-FR" b="1" dirty="0" err="1" smtClean="0">
                <a:solidFill>
                  <a:srgbClr val="0070C0"/>
                </a:solidFill>
              </a:rPr>
              <a:t>aréactives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dirty="0" smtClean="0"/>
              <a:t>= lésion </a:t>
            </a:r>
            <a:r>
              <a:rPr lang="fr-FR" dirty="0" err="1" smtClean="0"/>
              <a:t>tectale</a:t>
            </a:r>
            <a:r>
              <a:rPr lang="fr-FR" dirty="0" smtClean="0"/>
              <a:t>,</a:t>
            </a:r>
          </a:p>
          <a:p>
            <a:r>
              <a:rPr lang="fr-FR" dirty="0" smtClean="0"/>
              <a:t>Hypothermie profonde, barbituriques, </a:t>
            </a:r>
            <a:r>
              <a:rPr lang="fr-FR" dirty="0" err="1" smtClean="0"/>
              <a:t>atropinique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3144855" y="5311023"/>
            <a:ext cx="4726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Myosis serré </a:t>
            </a:r>
            <a:r>
              <a:rPr lang="fr-FR" dirty="0" smtClean="0"/>
              <a:t>= opiacés, atteinte protubérantielle</a:t>
            </a:r>
            <a:endParaRPr lang="fr-FR" dirty="0"/>
          </a:p>
        </p:txBody>
      </p:sp>
      <p:grpSp>
        <p:nvGrpSpPr>
          <p:cNvPr id="51" name="Groupe 50"/>
          <p:cNvGrpSpPr/>
          <p:nvPr/>
        </p:nvGrpSpPr>
        <p:grpSpPr>
          <a:xfrm>
            <a:off x="991102" y="6170260"/>
            <a:ext cx="1788017" cy="585809"/>
            <a:chOff x="991102" y="6170260"/>
            <a:chExt cx="1788017" cy="585809"/>
          </a:xfrm>
        </p:grpSpPr>
        <p:grpSp>
          <p:nvGrpSpPr>
            <p:cNvPr id="45" name="Groupe 44"/>
            <p:cNvGrpSpPr/>
            <p:nvPr/>
          </p:nvGrpSpPr>
          <p:grpSpPr>
            <a:xfrm>
              <a:off x="991102" y="6170260"/>
              <a:ext cx="1788017" cy="585809"/>
              <a:chOff x="978121" y="5234706"/>
              <a:chExt cx="1788017" cy="585809"/>
            </a:xfrm>
          </p:grpSpPr>
          <p:sp>
            <p:nvSpPr>
              <p:cNvPr id="46" name="Organigramme : Connecteur 45"/>
              <p:cNvSpPr/>
              <p:nvPr/>
            </p:nvSpPr>
            <p:spPr>
              <a:xfrm>
                <a:off x="2137732" y="5326543"/>
                <a:ext cx="481672" cy="402133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Organigramme : Connecteur 47"/>
              <p:cNvSpPr/>
              <p:nvPr/>
            </p:nvSpPr>
            <p:spPr>
              <a:xfrm>
                <a:off x="978121" y="5234706"/>
                <a:ext cx="792088" cy="585809"/>
              </a:xfrm>
              <a:prstGeom prst="flowChartConnector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Organigramme : Connecteur 48"/>
              <p:cNvSpPr/>
              <p:nvPr/>
            </p:nvSpPr>
            <p:spPr>
              <a:xfrm>
                <a:off x="1974050" y="5234706"/>
                <a:ext cx="792088" cy="585809"/>
              </a:xfrm>
              <a:prstGeom prst="flowChartConnector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0" name="Organigramme : Connecteur 49"/>
            <p:cNvSpPr/>
            <p:nvPr/>
          </p:nvSpPr>
          <p:spPr>
            <a:xfrm>
              <a:off x="1155724" y="6278139"/>
              <a:ext cx="481672" cy="40213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ZoneTexte 51"/>
          <p:cNvSpPr txBox="1"/>
          <p:nvPr/>
        </p:nvSpPr>
        <p:spPr>
          <a:xfrm>
            <a:off x="3119565" y="6156039"/>
            <a:ext cx="6159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Mydriase bilatérale </a:t>
            </a:r>
            <a:r>
              <a:rPr lang="fr-FR" b="1" dirty="0" err="1" smtClean="0">
                <a:solidFill>
                  <a:srgbClr val="0070C0"/>
                </a:solidFill>
              </a:rPr>
              <a:t>aréactive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dirty="0" smtClean="0"/>
              <a:t>= Anoxie, barbiturique, substance</a:t>
            </a:r>
          </a:p>
          <a:p>
            <a:r>
              <a:rPr lang="fr-FR" dirty="0" err="1"/>
              <a:t>a</a:t>
            </a:r>
            <a:r>
              <a:rPr lang="fr-FR" dirty="0" err="1" smtClean="0"/>
              <a:t>tropinique</a:t>
            </a:r>
            <a:r>
              <a:rPr lang="fr-FR" dirty="0" smtClean="0"/>
              <a:t>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908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998845"/>
              </p:ext>
            </p:extLst>
          </p:nvPr>
        </p:nvGraphicFramePr>
        <p:xfrm>
          <a:off x="1115616" y="620688"/>
          <a:ext cx="7008440" cy="5664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220"/>
                <a:gridCol w="3504220"/>
              </a:tblGrid>
              <a:tr h="727236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Résumé des modifications pupillaires au cours des comas toxiques</a:t>
                      </a:r>
                      <a:r>
                        <a:rPr lang="fr-FR" baseline="0" dirty="0" smtClean="0"/>
                        <a:t> ou pharmacologiques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1405620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700" dirty="0" smtClean="0"/>
                        <a:t>Opiacés</a:t>
                      </a:r>
                    </a:p>
                    <a:p>
                      <a:pPr algn="l"/>
                      <a:r>
                        <a:rPr lang="fr-FR" sz="1700" dirty="0" smtClean="0"/>
                        <a:t>Phénothiazines sédatives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fr-FR" sz="1700" dirty="0" err="1" smtClean="0"/>
                        <a:t>Anticholinestérasiques</a:t>
                      </a:r>
                      <a:r>
                        <a:rPr lang="fr-FR" sz="1700" dirty="0" smtClean="0"/>
                        <a:t> </a:t>
                      </a:r>
                      <a:r>
                        <a:rPr lang="fr-FR" sz="1700" baseline="0" dirty="0" smtClean="0"/>
                        <a:t>:    </a:t>
                      </a:r>
                      <a:r>
                        <a:rPr lang="fr-FR" sz="1400" baseline="0" dirty="0" smtClean="0"/>
                        <a:t>Organophosphoré</a:t>
                      </a:r>
                    </a:p>
                    <a:p>
                      <a:pPr algn="l"/>
                      <a:r>
                        <a:rPr lang="fr-FR" sz="1400" baseline="0" dirty="0" smtClean="0"/>
                        <a:t>Carbamates</a:t>
                      </a:r>
                    </a:p>
                  </a:txBody>
                  <a:tcPr anchor="ctr"/>
                </a:tc>
              </a:tr>
              <a:tr h="1973926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700" dirty="0" smtClean="0"/>
                        <a:t>Antidépresseurs polycycliques</a:t>
                      </a:r>
                    </a:p>
                    <a:p>
                      <a:r>
                        <a:rPr lang="fr-FR" sz="1700" dirty="0" smtClean="0"/>
                        <a:t>ISRS</a:t>
                      </a:r>
                    </a:p>
                    <a:p>
                      <a:r>
                        <a:rPr lang="fr-FR" sz="1700" dirty="0" smtClean="0"/>
                        <a:t>Cocaïne</a:t>
                      </a:r>
                    </a:p>
                    <a:p>
                      <a:r>
                        <a:rPr lang="fr-FR" sz="1700" dirty="0" smtClean="0"/>
                        <a:t>Amphétamines</a:t>
                      </a:r>
                    </a:p>
                    <a:p>
                      <a:r>
                        <a:rPr lang="fr-FR" sz="1700" dirty="0" smtClean="0"/>
                        <a:t>Sympathicomimétiques</a:t>
                      </a:r>
                    </a:p>
                    <a:p>
                      <a:r>
                        <a:rPr lang="fr-FR" sz="1700" dirty="0" smtClean="0"/>
                        <a:t>Antiparkinsoniens</a:t>
                      </a:r>
                    </a:p>
                    <a:p>
                      <a:r>
                        <a:rPr lang="fr-FR" sz="1700" dirty="0" smtClean="0"/>
                        <a:t>Carbamazépines</a:t>
                      </a:r>
                    </a:p>
                    <a:p>
                      <a:r>
                        <a:rPr lang="fr-FR" sz="1700" dirty="0" err="1" smtClean="0"/>
                        <a:t>Chloralose</a:t>
                      </a:r>
                      <a:endParaRPr lang="fr-FR" sz="1700" dirty="0" smtClean="0"/>
                    </a:p>
                    <a:p>
                      <a:r>
                        <a:rPr lang="fr-FR" sz="1700" dirty="0" err="1" smtClean="0"/>
                        <a:t>Hydroxyzine</a:t>
                      </a:r>
                      <a:endParaRPr lang="fr-FR" sz="1700" dirty="0" smtClean="0"/>
                    </a:p>
                    <a:p>
                      <a:r>
                        <a:rPr lang="fr-FR" sz="1700" dirty="0" smtClean="0"/>
                        <a:t>Atropine</a:t>
                      </a:r>
                    </a:p>
                    <a:p>
                      <a:r>
                        <a:rPr lang="fr-FR" sz="1700" dirty="0" smtClean="0"/>
                        <a:t>Méthanol</a:t>
                      </a:r>
                    </a:p>
                    <a:p>
                      <a:r>
                        <a:rPr lang="fr-FR" sz="1700" dirty="0" smtClean="0"/>
                        <a:t>Cannabis</a:t>
                      </a:r>
                      <a:endParaRPr lang="fr-FR" sz="170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5" name="Groupe 4"/>
          <p:cNvGrpSpPr/>
          <p:nvPr/>
        </p:nvGrpSpPr>
        <p:grpSpPr>
          <a:xfrm>
            <a:off x="1976994" y="1844824"/>
            <a:ext cx="1800998" cy="585809"/>
            <a:chOff x="965140" y="6016413"/>
            <a:chExt cx="1800998" cy="585809"/>
          </a:xfrm>
        </p:grpSpPr>
        <p:sp>
          <p:nvSpPr>
            <p:cNvPr id="6" name="Organigramme : Connecteur 5"/>
            <p:cNvSpPr/>
            <p:nvPr/>
          </p:nvSpPr>
          <p:spPr>
            <a:xfrm>
              <a:off x="1330131" y="6278671"/>
              <a:ext cx="95005" cy="9852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Organigramme : Connecteur 6"/>
            <p:cNvSpPr/>
            <p:nvPr/>
          </p:nvSpPr>
          <p:spPr>
            <a:xfrm>
              <a:off x="2333355" y="6260058"/>
              <a:ext cx="95005" cy="9852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Organigramme : Connecteur 7"/>
            <p:cNvSpPr/>
            <p:nvPr/>
          </p:nvSpPr>
          <p:spPr>
            <a:xfrm>
              <a:off x="965140" y="6016413"/>
              <a:ext cx="792088" cy="585809"/>
            </a:xfrm>
            <a:prstGeom prst="flowChartConnector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Organigramme : Connecteur 8"/>
            <p:cNvSpPr/>
            <p:nvPr/>
          </p:nvSpPr>
          <p:spPr>
            <a:xfrm>
              <a:off x="1974050" y="6016413"/>
              <a:ext cx="792088" cy="585809"/>
            </a:xfrm>
            <a:prstGeom prst="flowChartConnector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1976994" y="4437112"/>
            <a:ext cx="1788017" cy="585809"/>
            <a:chOff x="991102" y="6170260"/>
            <a:chExt cx="1788017" cy="585809"/>
          </a:xfrm>
        </p:grpSpPr>
        <p:grpSp>
          <p:nvGrpSpPr>
            <p:cNvPr id="11" name="Groupe 10"/>
            <p:cNvGrpSpPr/>
            <p:nvPr/>
          </p:nvGrpSpPr>
          <p:grpSpPr>
            <a:xfrm>
              <a:off x="991102" y="6170260"/>
              <a:ext cx="1788017" cy="585809"/>
              <a:chOff x="978121" y="5234706"/>
              <a:chExt cx="1788017" cy="585809"/>
            </a:xfrm>
          </p:grpSpPr>
          <p:sp>
            <p:nvSpPr>
              <p:cNvPr id="13" name="Organigramme : Connecteur 12"/>
              <p:cNvSpPr/>
              <p:nvPr/>
            </p:nvSpPr>
            <p:spPr>
              <a:xfrm>
                <a:off x="2137732" y="5326543"/>
                <a:ext cx="481672" cy="402133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Organigramme : Connecteur 13"/>
              <p:cNvSpPr/>
              <p:nvPr/>
            </p:nvSpPr>
            <p:spPr>
              <a:xfrm>
                <a:off x="978121" y="5234706"/>
                <a:ext cx="792088" cy="585809"/>
              </a:xfrm>
              <a:prstGeom prst="flowChartConnector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Organigramme : Connecteur 14"/>
              <p:cNvSpPr/>
              <p:nvPr/>
            </p:nvSpPr>
            <p:spPr>
              <a:xfrm>
                <a:off x="1974050" y="5234706"/>
                <a:ext cx="792088" cy="585809"/>
              </a:xfrm>
              <a:prstGeom prst="flowChartConnector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2" name="Organigramme : Connecteur 11"/>
            <p:cNvSpPr/>
            <p:nvPr/>
          </p:nvSpPr>
          <p:spPr>
            <a:xfrm>
              <a:off x="1155724" y="6278139"/>
              <a:ext cx="481672" cy="40213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06000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Motilité oculaire extrinsèque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 marL="0" indent="0">
              <a:buNone/>
            </a:pPr>
            <a:r>
              <a:rPr lang="fr-FR" sz="1800" b="1" dirty="0" smtClean="0">
                <a:solidFill>
                  <a:srgbClr val="0070C0"/>
                </a:solidFill>
              </a:rPr>
              <a:t>Position des globes oculaires</a:t>
            </a:r>
          </a:p>
          <a:p>
            <a:pPr marL="0" indent="0">
              <a:buNone/>
            </a:pPr>
            <a:r>
              <a:rPr lang="fr-FR" sz="1800" b="1" dirty="0" smtClean="0"/>
              <a:t>Perte du </a:t>
            </a:r>
            <a:r>
              <a:rPr lang="fr-FR" sz="1800" b="1" dirty="0" err="1" smtClean="0"/>
              <a:t>parrallèlisme</a:t>
            </a:r>
            <a:r>
              <a:rPr lang="fr-FR" sz="1800" b="1" dirty="0" smtClean="0"/>
              <a:t> </a:t>
            </a:r>
            <a:r>
              <a:rPr lang="fr-FR" sz="1800" b="1" dirty="0" smtClean="0"/>
              <a:t>dans le plan horizontal </a:t>
            </a:r>
            <a:r>
              <a:rPr lang="fr-FR" sz="1800" dirty="0" smtClean="0"/>
              <a:t>= paralysie du III ou du VI</a:t>
            </a:r>
          </a:p>
          <a:p>
            <a:pPr marL="0" indent="0">
              <a:buNone/>
            </a:pPr>
            <a:r>
              <a:rPr lang="fr-FR" sz="1800" b="1" dirty="0" smtClean="0"/>
              <a:t>Perte du </a:t>
            </a:r>
            <a:r>
              <a:rPr lang="fr-FR" sz="1800" b="1" dirty="0" err="1" smtClean="0"/>
              <a:t>parrallèlisme</a:t>
            </a:r>
            <a:r>
              <a:rPr lang="fr-FR" sz="1800" b="1" dirty="0" smtClean="0"/>
              <a:t> </a:t>
            </a:r>
            <a:r>
              <a:rPr lang="fr-FR" sz="1800" b="1" dirty="0" smtClean="0"/>
              <a:t>dans le plan vertical (« </a:t>
            </a:r>
            <a:r>
              <a:rPr lang="fr-FR" sz="1800" b="1" dirty="0" err="1" smtClean="0"/>
              <a:t>skew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deviation</a:t>
            </a:r>
            <a:r>
              <a:rPr lang="fr-FR" sz="1800" b="1" dirty="0" smtClean="0"/>
              <a:t> ») </a:t>
            </a:r>
            <a:r>
              <a:rPr lang="fr-FR" sz="1800" dirty="0" smtClean="0"/>
              <a:t>= lésion du tronc de niveau variable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b="1" dirty="0" smtClean="0">
                <a:solidFill>
                  <a:srgbClr val="0070C0"/>
                </a:solidFill>
              </a:rPr>
              <a:t>Déviation conjugué des yeux</a:t>
            </a:r>
          </a:p>
          <a:p>
            <a:pPr marL="0" indent="0">
              <a:buNone/>
            </a:pPr>
            <a:r>
              <a:rPr lang="fr-FR" sz="1800" b="1" dirty="0" smtClean="0"/>
              <a:t>Du coté opposé à une hémiplégie </a:t>
            </a:r>
            <a:r>
              <a:rPr lang="fr-FR" sz="1800" dirty="0" smtClean="0"/>
              <a:t>= lésion hémisphérique homolatérale à la déviation</a:t>
            </a:r>
          </a:p>
          <a:p>
            <a:pPr marL="0" indent="0">
              <a:buNone/>
            </a:pPr>
            <a:r>
              <a:rPr lang="fr-FR" sz="1800" b="1" dirty="0" smtClean="0"/>
              <a:t>Du coté hémiplégique </a:t>
            </a:r>
            <a:r>
              <a:rPr lang="fr-FR" sz="1800" dirty="0" smtClean="0"/>
              <a:t>= lésion protubérantielle controlatérale à la déviation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b="1" dirty="0" smtClean="0">
                <a:solidFill>
                  <a:srgbClr val="0070C0"/>
                </a:solidFill>
              </a:rPr>
              <a:t>Mouvements spontanée</a:t>
            </a:r>
          </a:p>
          <a:p>
            <a:pPr marL="0" indent="0">
              <a:buNone/>
            </a:pPr>
            <a:r>
              <a:rPr lang="fr-FR" sz="1800" b="1" dirty="0" smtClean="0"/>
              <a:t>Errance </a:t>
            </a:r>
            <a:r>
              <a:rPr lang="fr-FR" sz="1800" b="1" dirty="0" err="1" smtClean="0"/>
              <a:t>occulaire</a:t>
            </a:r>
            <a:r>
              <a:rPr lang="fr-FR" sz="1800" b="1" dirty="0" smtClean="0"/>
              <a:t> </a:t>
            </a:r>
            <a:r>
              <a:rPr lang="fr-FR" sz="1800" dirty="0" smtClean="0"/>
              <a:t>= preuve de l’organicité du trouble de la vigilance, intégrité de la protubérance, du VI, du III et de la bandelette longitudinale postérieure</a:t>
            </a:r>
          </a:p>
          <a:p>
            <a:pPr marL="0" indent="0">
              <a:buNone/>
            </a:pPr>
            <a:r>
              <a:rPr lang="fr-FR" sz="1800" b="1" dirty="0" err="1" smtClean="0"/>
              <a:t>Bobbing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occulaire</a:t>
            </a:r>
            <a:r>
              <a:rPr lang="fr-FR" sz="1800" b="1" dirty="0" smtClean="0"/>
              <a:t> </a:t>
            </a:r>
            <a:r>
              <a:rPr lang="fr-FR" sz="1800" dirty="0" smtClean="0"/>
              <a:t>= Lésions protubérantielle</a:t>
            </a:r>
          </a:p>
          <a:p>
            <a:pPr marL="0" indent="0">
              <a:buNone/>
            </a:pPr>
            <a:r>
              <a:rPr lang="fr-FR" sz="1800" b="1" dirty="0" err="1" smtClean="0"/>
              <a:t>Opsoclonies</a:t>
            </a:r>
            <a:r>
              <a:rPr lang="fr-FR" sz="1800" dirty="0" smtClean="0"/>
              <a:t> = lésion </a:t>
            </a:r>
            <a:r>
              <a:rPr lang="fr-FR" sz="1800" dirty="0" err="1" smtClean="0"/>
              <a:t>encéphalitique</a:t>
            </a:r>
            <a:r>
              <a:rPr lang="fr-FR" sz="1800" dirty="0" smtClean="0"/>
              <a:t> du tronc cérébral ou du cervelet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759161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principaux axes de la prise en charge initiale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000" b="1" dirty="0" smtClean="0">
                <a:solidFill>
                  <a:schemeClr val="accent1"/>
                </a:solidFill>
              </a:rPr>
              <a:t>Transfert en service de réanimation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000" b="1" dirty="0" smtClean="0">
                <a:solidFill>
                  <a:schemeClr val="accent1"/>
                </a:solidFill>
              </a:rPr>
              <a:t>Prise en charge symptomatique/non spécifique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 smtClean="0"/>
              <a:t>Gestion des voies aériennes/oxygénation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 smtClean="0"/>
              <a:t>ACSOS</a:t>
            </a:r>
          </a:p>
          <a:p>
            <a:pPr marL="457200" lvl="1" indent="0">
              <a:buNone/>
            </a:pPr>
            <a:endParaRPr lang="fr-F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000" b="1" dirty="0" smtClean="0">
                <a:solidFill>
                  <a:schemeClr val="accent1"/>
                </a:solidFill>
              </a:rPr>
              <a:t>Bilan étiologique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 smtClean="0"/>
              <a:t>Examen clinique+++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 smtClean="0"/>
              <a:t>Troubles métaboliques (Na, Ca, glycémie, Urée, </a:t>
            </a:r>
            <a:r>
              <a:rPr lang="fr-FR" sz="1600" dirty="0" err="1" smtClean="0"/>
              <a:t>Ammoniémie</a:t>
            </a:r>
            <a:r>
              <a:rPr lang="fr-FR" sz="1600" dirty="0" smtClean="0"/>
              <a:t>…)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 smtClean="0"/>
              <a:t>Toxiques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/>
              <a:t>Imagerie cérébrale adaptée à la question posée</a:t>
            </a:r>
            <a:r>
              <a:rPr lang="fr-FR" sz="1600" dirty="0" smtClean="0"/>
              <a:t>+++</a:t>
            </a:r>
            <a:endParaRPr lang="fr-FR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 smtClean="0"/>
              <a:t>EEG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 smtClean="0"/>
              <a:t>Examen du LCR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000" b="1" dirty="0" smtClean="0">
                <a:solidFill>
                  <a:schemeClr val="accent1"/>
                </a:solidFill>
              </a:rPr>
              <a:t>Traitement spécifique si disponible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 smtClean="0"/>
              <a:t>Avis spécialisé+++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16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182639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54"/>
            <a:ext cx="8229600" cy="1143000"/>
          </a:xfrm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8154"/>
            <a:ext cx="8229600" cy="49780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Les troubles de la vigilance sont un </a:t>
            </a:r>
            <a:r>
              <a:rPr lang="fr-FR" sz="2000" b="1" dirty="0" smtClean="0">
                <a:solidFill>
                  <a:srgbClr val="0070C0"/>
                </a:solidFill>
              </a:rPr>
              <a:t>motif très fréquent d’admission </a:t>
            </a:r>
            <a:r>
              <a:rPr lang="fr-FR" sz="2000" dirty="0" smtClean="0"/>
              <a:t>en réanimation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Les </a:t>
            </a:r>
            <a:r>
              <a:rPr lang="fr-FR" sz="2000" b="1" dirty="0" smtClean="0">
                <a:solidFill>
                  <a:srgbClr val="0070C0"/>
                </a:solidFill>
              </a:rPr>
              <a:t>troubles du sommeil </a:t>
            </a:r>
            <a:r>
              <a:rPr lang="fr-FR" sz="2000" dirty="0" smtClean="0"/>
              <a:t>en réanimation sont une problématique d’intérêt grandissante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Les </a:t>
            </a:r>
            <a:r>
              <a:rPr lang="fr-FR" sz="2000" b="1" dirty="0" smtClean="0">
                <a:solidFill>
                  <a:srgbClr val="0070C0"/>
                </a:solidFill>
              </a:rPr>
              <a:t>connaissances neuro anatomique et physiopathologique </a:t>
            </a:r>
            <a:r>
              <a:rPr lang="fr-FR" sz="2000" dirty="0" smtClean="0"/>
              <a:t>sont un pré requis indispensable à la prise en charge étiologique et thérapeutique des comas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L’état de veille implique le </a:t>
            </a:r>
            <a:r>
              <a:rPr lang="fr-FR" sz="2000" b="1" dirty="0" smtClean="0">
                <a:solidFill>
                  <a:srgbClr val="0070C0"/>
                </a:solidFill>
              </a:rPr>
              <a:t>système réticulaire activateur ascendant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Les troubles de la vigilance témoignent d’une </a:t>
            </a:r>
            <a:r>
              <a:rPr lang="fr-FR" sz="2000" b="1" dirty="0" smtClean="0">
                <a:solidFill>
                  <a:srgbClr val="0070C0"/>
                </a:solidFill>
              </a:rPr>
              <a:t>atteinte corticale diffuse et/ou thalamique et/ou de la réticulée activatrice</a:t>
            </a:r>
            <a:endParaRPr lang="fr-F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37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29523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rgbClr val="0070C0"/>
                </a:solidFill>
              </a:rPr>
              <a:t>Sources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i="1" dirty="0" smtClean="0"/>
              <a:t>Neurologie, 12</a:t>
            </a:r>
            <a:r>
              <a:rPr lang="fr-FR" sz="2400" i="1" baseline="30000" dirty="0" smtClean="0"/>
              <a:t>ème</a:t>
            </a:r>
            <a:r>
              <a:rPr lang="fr-FR" sz="2400" i="1" dirty="0" smtClean="0"/>
              <a:t> édition, J Cambier, Edition MASSON.</a:t>
            </a:r>
          </a:p>
          <a:p>
            <a:pPr marL="0" indent="0">
              <a:buNone/>
            </a:pPr>
            <a:endParaRPr lang="fr-FR" sz="2400" i="1" dirty="0"/>
          </a:p>
          <a:p>
            <a:pPr marL="0" indent="0">
              <a:buNone/>
            </a:pPr>
            <a:r>
              <a:rPr lang="fr-FR" sz="2400" i="1" dirty="0" smtClean="0"/>
              <a:t>Sémiologie Médicale, L </a:t>
            </a:r>
            <a:r>
              <a:rPr lang="fr-FR" sz="2400" i="1" dirty="0" err="1" smtClean="0"/>
              <a:t>Guillevin</a:t>
            </a:r>
            <a:r>
              <a:rPr lang="fr-FR" sz="2400" i="1" dirty="0" smtClean="0"/>
              <a:t>, Editions Médecine-Sciences FLAMMARION</a:t>
            </a:r>
          </a:p>
          <a:p>
            <a:pPr marL="0" indent="0">
              <a:buNone/>
            </a:pPr>
            <a:endParaRPr lang="fr-FR" sz="2400" i="1" dirty="0"/>
          </a:p>
          <a:p>
            <a:pPr marL="0" indent="0">
              <a:buNone/>
            </a:pPr>
            <a:r>
              <a:rPr lang="fr-FR" sz="2400" i="1" dirty="0" smtClean="0"/>
              <a:t>Manuel de Toxicologie en Réanimation, B </a:t>
            </a:r>
            <a:r>
              <a:rPr lang="fr-FR" sz="2400" i="1" dirty="0" err="1" smtClean="0"/>
              <a:t>Megarbane</a:t>
            </a:r>
            <a:r>
              <a:rPr lang="fr-FR" sz="2400" i="1" dirty="0" smtClean="0"/>
              <a:t>, SRLF, Edition ELSEVIER MASSON</a:t>
            </a:r>
          </a:p>
          <a:p>
            <a:pPr marL="0" indent="0">
              <a:buNone/>
            </a:pPr>
            <a:endParaRPr lang="fr-FR" sz="2400" i="1" dirty="0"/>
          </a:p>
          <a:p>
            <a:pPr marL="0" indent="0">
              <a:buNone/>
            </a:pPr>
            <a:r>
              <a:rPr lang="fr-FR" sz="2400" i="1" dirty="0" smtClean="0"/>
              <a:t>Réanimation, G </a:t>
            </a:r>
            <a:r>
              <a:rPr lang="fr-FR" sz="2400" i="1" dirty="0" err="1" smtClean="0"/>
              <a:t>Offenstadt</a:t>
            </a:r>
            <a:r>
              <a:rPr lang="fr-FR" sz="2400" i="1" dirty="0" smtClean="0"/>
              <a:t>, CNER, Edition ELSEVIER MASSON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155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27032" y="1340769"/>
            <a:ext cx="7561262" cy="266429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fr-FR" sz="1900" dirty="0" smtClean="0"/>
              <a:t>La vie est faite de </a:t>
            </a:r>
            <a:r>
              <a:rPr lang="fr-FR" sz="1900" b="1" dirty="0" smtClean="0">
                <a:solidFill>
                  <a:schemeClr val="accent1"/>
                </a:solidFill>
              </a:rPr>
              <a:t>cycles biologiques </a:t>
            </a:r>
            <a:r>
              <a:rPr lang="fr-FR" sz="1900" dirty="0" smtClean="0"/>
              <a:t>de durées variables rythmant les grandes fonctions de chaque organe</a:t>
            </a:r>
          </a:p>
          <a:p>
            <a:pPr marL="0" indent="0" algn="just">
              <a:buNone/>
              <a:defRPr/>
            </a:pPr>
            <a:endParaRPr lang="fr-FR" sz="1900" dirty="0" smtClean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fr-FR" sz="1900" dirty="0" smtClean="0"/>
              <a:t>Le cerveau est le siège de grandes fonctions parmi lesquelles on individualise </a:t>
            </a:r>
            <a:r>
              <a:rPr lang="fr-FR" sz="1900" b="1" dirty="0" smtClean="0">
                <a:solidFill>
                  <a:schemeClr val="accent1"/>
                </a:solidFill>
              </a:rPr>
              <a:t>la vigilance</a:t>
            </a:r>
          </a:p>
          <a:p>
            <a:pPr algn="just">
              <a:defRPr/>
            </a:pPr>
            <a:endParaRPr lang="fr-FR" sz="1900" dirty="0" smtClean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fr-FR" sz="1900" dirty="0" smtClean="0"/>
              <a:t>Le cycle physiologique de la vigilance est le </a:t>
            </a:r>
            <a:r>
              <a:rPr lang="fr-FR" sz="1900" b="1" dirty="0" smtClean="0">
                <a:solidFill>
                  <a:schemeClr val="accent1"/>
                </a:solidFill>
              </a:rPr>
              <a:t>nycthémère</a:t>
            </a:r>
          </a:p>
          <a:p>
            <a:pPr marL="0" indent="0">
              <a:buFont typeface="Wingdings" pitchFamily="2" charset="2"/>
              <a:buNone/>
              <a:defRPr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987824" y="188640"/>
            <a:ext cx="30396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 smtClean="0">
                <a:latin typeface="+mj-lt"/>
              </a:rPr>
              <a:t>Introduction</a:t>
            </a:r>
            <a:endParaRPr lang="fr-FR" sz="44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46418"/>
            <a:ext cx="3360373" cy="252028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86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dirty="0" smtClean="0"/>
              <a:t>Définitions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1" dirty="0" smtClean="0">
                <a:solidFill>
                  <a:schemeClr val="accent1"/>
                </a:solidFill>
              </a:rPr>
              <a:t>Conscience</a:t>
            </a:r>
            <a:r>
              <a:rPr lang="fr-FR" sz="1800" dirty="0" smtClean="0"/>
              <a:t> = ensemble des activités cognitives qui permettent d’attribuer une signification et de répondre de façon approprié aux stimulations sensitives et sensorielles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 smtClean="0"/>
              <a:t>La conscience nécessite un état d’</a:t>
            </a:r>
            <a:r>
              <a:rPr lang="fr-FR" sz="1800" b="1" dirty="0" smtClean="0">
                <a:solidFill>
                  <a:schemeClr val="accent1"/>
                </a:solidFill>
              </a:rPr>
              <a:t>éveil ou de vigilance normal</a:t>
            </a:r>
          </a:p>
          <a:p>
            <a:pPr marL="0" indent="0">
              <a:buNone/>
            </a:pPr>
            <a:endParaRPr lang="fr-FR" sz="1800" b="1" dirty="0"/>
          </a:p>
          <a:p>
            <a:pPr marL="0" indent="0">
              <a:buNone/>
            </a:pPr>
            <a:r>
              <a:rPr lang="fr-FR" sz="1800" dirty="0" smtClean="0"/>
              <a:t>L’état d’éveil est interrompu de manière cyclique par le </a:t>
            </a:r>
            <a:r>
              <a:rPr lang="fr-FR" sz="1800" b="1" dirty="0" smtClean="0">
                <a:solidFill>
                  <a:schemeClr val="accent1"/>
                </a:solidFill>
              </a:rPr>
              <a:t>sommeil</a:t>
            </a:r>
          </a:p>
          <a:p>
            <a:pPr marL="0" indent="0">
              <a:buNone/>
            </a:pPr>
            <a:endParaRPr lang="fr-FR" sz="2000" b="1" dirty="0"/>
          </a:p>
          <a:p>
            <a:pPr marL="0" indent="0">
              <a:buNone/>
            </a:pPr>
            <a:endParaRPr lang="fr-FR" sz="20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943931" y="4365104"/>
            <a:ext cx="2618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4"/>
                </a:solidFill>
              </a:rPr>
              <a:t>Variations physiologiques</a:t>
            </a:r>
          </a:p>
          <a:p>
            <a:pPr algn="ctr"/>
            <a:r>
              <a:rPr lang="fr-FR" b="1" dirty="0">
                <a:solidFill>
                  <a:schemeClr val="accent4"/>
                </a:solidFill>
              </a:rPr>
              <a:t>d</a:t>
            </a:r>
            <a:r>
              <a:rPr lang="fr-FR" b="1" dirty="0" smtClean="0">
                <a:solidFill>
                  <a:schemeClr val="accent4"/>
                </a:solidFill>
              </a:rPr>
              <a:t>e l’état de vigilance</a:t>
            </a:r>
          </a:p>
          <a:p>
            <a:pPr algn="ctr"/>
            <a:r>
              <a:rPr lang="fr-FR" b="1" dirty="0">
                <a:solidFill>
                  <a:schemeClr val="accent4"/>
                </a:solidFill>
              </a:rPr>
              <a:t>d</a:t>
            </a:r>
            <a:r>
              <a:rPr lang="fr-FR" b="1" dirty="0" smtClean="0">
                <a:solidFill>
                  <a:schemeClr val="accent4"/>
                </a:solidFill>
              </a:rPr>
              <a:t>urant le nycthémère</a:t>
            </a:r>
            <a:endParaRPr lang="fr-FR" b="1" dirty="0">
              <a:solidFill>
                <a:schemeClr val="accent4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7" b="8952"/>
          <a:stretch/>
        </p:blipFill>
        <p:spPr bwMode="auto">
          <a:xfrm>
            <a:off x="3707904" y="3284984"/>
            <a:ext cx="4824536" cy="333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07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151"/>
            <a:ext cx="8229600" cy="1143000"/>
          </a:xfrm>
        </p:spPr>
        <p:txBody>
          <a:bodyPr/>
          <a:lstStyle/>
          <a:p>
            <a:r>
              <a:rPr lang="fr-FR" dirty="0" smtClean="0"/>
              <a:t>Définitions</a:t>
            </a:r>
            <a:endParaRPr lang="fr-FR" dirty="0"/>
          </a:p>
        </p:txBody>
      </p:sp>
      <p:sp>
        <p:nvSpPr>
          <p:cNvPr id="4" name="Espace réservé du texte 2"/>
          <p:cNvSpPr txBox="1">
            <a:spLocks/>
          </p:cNvSpPr>
          <p:nvPr/>
        </p:nvSpPr>
        <p:spPr>
          <a:xfrm>
            <a:off x="685800" y="1196752"/>
            <a:ext cx="7486650" cy="1075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fr-FR" sz="1800" dirty="0" smtClean="0"/>
              <a:t>Les troubles de l’éveil constituent des </a:t>
            </a:r>
            <a:r>
              <a:rPr lang="fr-FR" sz="1800" b="1" dirty="0" smtClean="0">
                <a:solidFill>
                  <a:schemeClr val="accent1"/>
                </a:solidFill>
              </a:rPr>
              <a:t>urgences médicales fréquentes </a:t>
            </a:r>
            <a:r>
              <a:rPr lang="fr-FR" sz="1800" dirty="0" smtClean="0"/>
              <a:t>en clinique à l’occasion d’épisodes d’agitation et de confusion, voire de coma</a:t>
            </a:r>
            <a:endParaRPr lang="fr-FR" sz="1800" dirty="0"/>
          </a:p>
        </p:txBody>
      </p:sp>
      <p:sp>
        <p:nvSpPr>
          <p:cNvPr id="5" name="Espace réservé du contenu 3"/>
          <p:cNvSpPr>
            <a:spLocks noGrp="1"/>
          </p:cNvSpPr>
          <p:nvPr>
            <p:ph sz="half" idx="4294967295"/>
          </p:nvPr>
        </p:nvSpPr>
        <p:spPr>
          <a:xfrm>
            <a:off x="685800" y="3933056"/>
            <a:ext cx="7486650" cy="2579687"/>
          </a:xfrm>
          <a:prstGeom prst="rect">
            <a:avLst/>
          </a:prstGeo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fr-FR" sz="1800" dirty="0" smtClean="0"/>
              <a:t>Les </a:t>
            </a:r>
            <a:r>
              <a:rPr lang="fr-FR" sz="1800" b="1" dirty="0" smtClean="0">
                <a:solidFill>
                  <a:schemeClr val="accent1"/>
                </a:solidFill>
              </a:rPr>
              <a:t>troubles du sommeil </a:t>
            </a:r>
            <a:r>
              <a:rPr lang="fr-FR" sz="1800" dirty="0" smtClean="0"/>
              <a:t>sont du ressort de spécialistes : on les détecte à la suite de manifestations fonctionnelles (sommeil non réparateur), plus rarement d’hypersomnies rapportées par des témoins.</a:t>
            </a:r>
            <a:endParaRPr lang="fr-FR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3157512" cy="157875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941168"/>
            <a:ext cx="3229372" cy="182529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8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151"/>
            <a:ext cx="8229600" cy="1143000"/>
          </a:xfrm>
        </p:spPr>
        <p:txBody>
          <a:bodyPr/>
          <a:lstStyle/>
          <a:p>
            <a:r>
              <a:rPr lang="fr-FR" dirty="0" smtClean="0"/>
              <a:t>Définitions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smtClean="0"/>
              <a:t>Troubles de la conscience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 smtClean="0"/>
              <a:t>	</a:t>
            </a:r>
            <a:r>
              <a:rPr lang="fr-FR" sz="1800" b="1" dirty="0" smtClean="0">
                <a:solidFill>
                  <a:schemeClr val="accent1"/>
                </a:solidFill>
              </a:rPr>
              <a:t>Confusion</a:t>
            </a:r>
            <a:r>
              <a:rPr lang="fr-FR" sz="1800" b="1" dirty="0" smtClean="0"/>
              <a:t> </a:t>
            </a:r>
            <a:r>
              <a:rPr lang="fr-FR" sz="1800" dirty="0" smtClean="0"/>
              <a:t>:</a:t>
            </a:r>
            <a:r>
              <a:rPr lang="fr-FR" sz="1800" b="1" dirty="0" smtClean="0"/>
              <a:t> </a:t>
            </a:r>
            <a:r>
              <a:rPr lang="fr-FR" sz="1800" dirty="0" smtClean="0"/>
              <a:t>état au cours duquel les contenus psychiques se confondent, à 		l’origine de troubles de l’attention, de la mémoire, de la réflexion, 		de l’orientation temporo spatiale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 smtClean="0"/>
              <a:t>	</a:t>
            </a:r>
            <a:r>
              <a:rPr lang="fr-FR" sz="1800" b="1" dirty="0" smtClean="0">
                <a:solidFill>
                  <a:schemeClr val="accent1"/>
                </a:solidFill>
              </a:rPr>
              <a:t>Obnubilation</a:t>
            </a:r>
            <a:r>
              <a:rPr lang="fr-FR" sz="1800" b="1" dirty="0" smtClean="0"/>
              <a:t> </a:t>
            </a:r>
            <a:r>
              <a:rPr lang="fr-FR" sz="1800" dirty="0" smtClean="0"/>
              <a:t>: altération de l’attention et de la concentration avec difficultés 		de contact et de communication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 smtClean="0"/>
              <a:t>	</a:t>
            </a:r>
            <a:r>
              <a:rPr lang="fr-FR" sz="1800" b="1" dirty="0" smtClean="0">
                <a:solidFill>
                  <a:schemeClr val="accent1"/>
                </a:solidFill>
              </a:rPr>
              <a:t>Etat stuporeux </a:t>
            </a:r>
            <a:r>
              <a:rPr lang="fr-FR" sz="1800" dirty="0" smtClean="0"/>
              <a:t>:</a:t>
            </a:r>
            <a:r>
              <a:rPr lang="fr-FR" sz="1800" b="1" dirty="0" smtClean="0"/>
              <a:t>  </a:t>
            </a:r>
            <a:r>
              <a:rPr lang="fr-FR" sz="1800" dirty="0" smtClean="0"/>
              <a:t>état caractérisé par une suspension de toute activité 		physique et psychique 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 smtClean="0"/>
              <a:t>	</a:t>
            </a:r>
            <a:r>
              <a:rPr lang="fr-FR" sz="1800" b="1" dirty="0" smtClean="0">
                <a:solidFill>
                  <a:schemeClr val="accent1"/>
                </a:solidFill>
              </a:rPr>
              <a:t>Coma</a:t>
            </a:r>
            <a:r>
              <a:rPr lang="fr-FR" sz="1800" b="1" dirty="0" smtClean="0"/>
              <a:t> </a:t>
            </a:r>
            <a:r>
              <a:rPr lang="fr-FR" sz="1800" dirty="0" smtClean="0"/>
              <a:t>: abolition de l’</a:t>
            </a:r>
            <a:r>
              <a:rPr lang="fr-FR" sz="1800" dirty="0"/>
              <a:t>é</a:t>
            </a:r>
            <a:r>
              <a:rPr lang="fr-FR" sz="1800" dirty="0" smtClean="0"/>
              <a:t>veil cortical et comportemental non réversible sous 		l’influence de stimulation</a:t>
            </a:r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4" name="Flèche vers le bas 3"/>
          <p:cNvSpPr/>
          <p:nvPr/>
        </p:nvSpPr>
        <p:spPr>
          <a:xfrm>
            <a:off x="467544" y="2492896"/>
            <a:ext cx="648072" cy="31564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38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Structures anatomiques impliquées dans le contrôle de la vigilance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15616" y="1340768"/>
            <a:ext cx="692099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/>
              <a:t>Cortex</a:t>
            </a:r>
          </a:p>
          <a:p>
            <a:pPr algn="ctr"/>
            <a:endParaRPr lang="fr-FR" sz="2000" dirty="0"/>
          </a:p>
          <a:p>
            <a:pPr algn="ctr"/>
            <a:r>
              <a:rPr lang="fr-FR" sz="2000" b="1" dirty="0" smtClean="0"/>
              <a:t>Thalamus</a:t>
            </a:r>
          </a:p>
          <a:p>
            <a:pPr algn="ctr"/>
            <a:endParaRPr lang="fr-FR" sz="2000" dirty="0"/>
          </a:p>
          <a:p>
            <a:pPr algn="ctr"/>
            <a:r>
              <a:rPr lang="fr-FR" sz="2000" b="1" dirty="0" smtClean="0"/>
              <a:t>Hypothalamus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 smtClean="0"/>
              <a:t>Tronc cérébral et la </a:t>
            </a:r>
            <a:r>
              <a:rPr lang="fr-FR" sz="2000" b="1" dirty="0" smtClean="0"/>
              <a:t>formation réticulaire activatrice ascendante</a:t>
            </a:r>
            <a:endParaRPr lang="fr-FR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1048225" y="1276020"/>
            <a:ext cx="7056784" cy="237626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3"/>
            <a:ext cx="2875306" cy="25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980435" y="4725143"/>
            <a:ext cx="3625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 smtClean="0"/>
              <a:t>« L’activité tonique de la formation</a:t>
            </a:r>
          </a:p>
          <a:p>
            <a:pPr algn="ctr"/>
            <a:r>
              <a:rPr lang="fr-FR" i="1" dirty="0"/>
              <a:t>r</a:t>
            </a:r>
            <a:r>
              <a:rPr lang="fr-FR" i="1" dirty="0" smtClean="0"/>
              <a:t>éticulaire entretient l’état de veille »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9344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dirty="0" smtClean="0"/>
              <a:t>La formation réticulaire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25922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1800" dirty="0" smtClean="0"/>
              <a:t>Partie centrale de la substance grise du tronc cérébral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 smtClean="0"/>
              <a:t>Fonction diverses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400" dirty="0" smtClean="0"/>
              <a:t>Contrôle cardiovasculaire et respiratoire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chemeClr val="accent1"/>
                </a:solidFill>
              </a:rPr>
              <a:t>Régulation de la veille et du sommeil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400" dirty="0" smtClean="0"/>
              <a:t>Contrôle de la motricité</a:t>
            </a:r>
            <a:endParaRPr lang="fr-FR" sz="18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fr-FR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 smtClean="0"/>
              <a:t>Elle comprend 2 systèmes sur le plan fonctionnel :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1800" dirty="0"/>
          </a:p>
          <a:p>
            <a:pPr>
              <a:buFont typeface="Wingdings" panose="05000000000000000000" pitchFamily="2" charset="2"/>
              <a:buChar char="Ø"/>
            </a:pPr>
            <a:endParaRPr lang="fr-FR" sz="1800" dirty="0" smtClean="0"/>
          </a:p>
          <a:p>
            <a:pPr marL="0" indent="0">
              <a:buNone/>
            </a:pPr>
            <a:endParaRPr lang="fr-FR" sz="18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1115616" y="4221088"/>
            <a:ext cx="80391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	Un </a:t>
            </a:r>
            <a:r>
              <a:rPr lang="fr-FR" b="1" dirty="0" smtClean="0">
                <a:solidFill>
                  <a:schemeClr val="accent1"/>
                </a:solidFill>
              </a:rPr>
              <a:t>système </a:t>
            </a:r>
            <a:r>
              <a:rPr lang="fr-FR" b="1" dirty="0" err="1" smtClean="0">
                <a:solidFill>
                  <a:schemeClr val="accent1"/>
                </a:solidFill>
              </a:rPr>
              <a:t>polysynaptique</a:t>
            </a:r>
            <a:r>
              <a:rPr lang="fr-FR" b="1" dirty="0" smtClean="0">
                <a:solidFill>
                  <a:schemeClr val="accent1"/>
                </a:solidFill>
              </a:rPr>
              <a:t> réticulaire « ascendant » (SRAA) </a:t>
            </a:r>
            <a:r>
              <a:rPr lang="fr-FR" dirty="0" smtClean="0"/>
              <a:t>jouant</a:t>
            </a:r>
          </a:p>
          <a:p>
            <a:r>
              <a:rPr lang="fr-FR" dirty="0"/>
              <a:t>u</a:t>
            </a:r>
            <a:r>
              <a:rPr lang="fr-FR" dirty="0" smtClean="0"/>
              <a:t>n rôle dans les phénomène de veille, sommeil et attention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Un système </a:t>
            </a:r>
            <a:r>
              <a:rPr lang="fr-FR" dirty="0" err="1" smtClean="0"/>
              <a:t>polysynaptique</a:t>
            </a:r>
            <a:r>
              <a:rPr lang="fr-FR" dirty="0" smtClean="0"/>
              <a:t> réticulaire « descendant » jouant un rôle dans</a:t>
            </a:r>
          </a:p>
          <a:p>
            <a:r>
              <a:rPr lang="fr-FR" dirty="0"/>
              <a:t>l</a:t>
            </a:r>
            <a:r>
              <a:rPr lang="fr-FR" dirty="0" smtClean="0"/>
              <a:t>e contrôle du tonus musculaire et des reflexes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107504" y="4437112"/>
            <a:ext cx="936104" cy="6611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107504" y="5098252"/>
            <a:ext cx="936104" cy="5629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10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028"/>
            <a:ext cx="8640763" cy="1219200"/>
          </a:xfrm>
        </p:spPr>
        <p:txBody>
          <a:bodyPr/>
          <a:lstStyle/>
          <a:p>
            <a:pPr eaLnBrk="1" hangingPunct="1">
              <a:defRPr/>
            </a:pPr>
            <a:r>
              <a:rPr lang="fr-FR" sz="4000" dirty="0"/>
              <a:t>Schéma système réticulaire ascendant</a:t>
            </a:r>
            <a:r>
              <a:rPr lang="fr-FR" b="1" dirty="0"/>
              <a:t/>
            </a:r>
            <a:br>
              <a:rPr lang="fr-FR" b="1" dirty="0"/>
            </a:br>
            <a:r>
              <a:rPr lang="fr-FR" sz="3200" dirty="0"/>
              <a:t>(coupe </a:t>
            </a:r>
            <a:r>
              <a:rPr lang="fr-FR" sz="3200" dirty="0" smtClean="0"/>
              <a:t>frontale)</a:t>
            </a:r>
            <a:endParaRPr lang="fr-FR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4913420" cy="478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300192" y="1722106"/>
            <a:ext cx="1952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Afférences et efférences</a:t>
            </a:r>
            <a:endParaRPr lang="fr-FR" sz="1400" dirty="0"/>
          </a:p>
          <a:p>
            <a:pPr algn="ctr"/>
            <a:r>
              <a:rPr lang="fr-FR" sz="1400" dirty="0" smtClean="0"/>
              <a:t>corticales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1873811" y="5013175"/>
            <a:ext cx="1486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/>
              <a:t>Système limbique</a:t>
            </a:r>
          </a:p>
          <a:p>
            <a:pPr algn="ctr"/>
            <a:r>
              <a:rPr lang="fr-FR" sz="1200" dirty="0"/>
              <a:t>e</a:t>
            </a:r>
            <a:r>
              <a:rPr lang="fr-FR" sz="1200" dirty="0" smtClean="0"/>
              <a:t>t schéma personnel</a:t>
            </a:r>
            <a:endParaRPr lang="fr-FR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194355" y="6202734"/>
            <a:ext cx="2772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Afférences et efférences</a:t>
            </a:r>
            <a:endParaRPr lang="fr-FR" sz="1400" dirty="0"/>
          </a:p>
          <a:p>
            <a:pPr algn="ctr"/>
            <a:r>
              <a:rPr lang="fr-FR" sz="1400" dirty="0"/>
              <a:t>m</a:t>
            </a:r>
            <a:r>
              <a:rPr lang="fr-FR" sz="1400" dirty="0" smtClean="0"/>
              <a:t>édullaire et des paires crâniennes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72000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1082</Words>
  <Application>Microsoft Office PowerPoint</Application>
  <PresentationFormat>Affichage à l'écran (4:3)</PresentationFormat>
  <Paragraphs>311</Paragraphs>
  <Slides>25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Physiopathologie des troubles de la vigilance</vt:lpstr>
      <vt:lpstr>Objectifs pédagogiques</vt:lpstr>
      <vt:lpstr>Présentation PowerPoint</vt:lpstr>
      <vt:lpstr>Définitions</vt:lpstr>
      <vt:lpstr>Définitions</vt:lpstr>
      <vt:lpstr>Définitions</vt:lpstr>
      <vt:lpstr>Structures anatomiques impliquées dans le contrôle de la vigilance</vt:lpstr>
      <vt:lpstr>La formation réticulaire</vt:lpstr>
      <vt:lpstr>Schéma système réticulaire ascendant (coupe frontale)</vt:lpstr>
      <vt:lpstr>Présentation PowerPoint</vt:lpstr>
      <vt:lpstr>Substance réticulaire  Régulation</vt:lpstr>
      <vt:lpstr>Substance réticulaire Régulation</vt:lpstr>
      <vt:lpstr>Comment se retrouve t’on dans le coma ?</vt:lpstr>
      <vt:lpstr>Présentation PowerPoint</vt:lpstr>
      <vt:lpstr>Cas particuliers d’atteintes lésionnelles</vt:lpstr>
      <vt:lpstr>Quelques mots du sommeil…</vt:lpstr>
      <vt:lpstr>Présentation PowerPoint</vt:lpstr>
      <vt:lpstr>Evaluation de la profondeur du coma Score de Glasgow-Score de Liège</vt:lpstr>
      <vt:lpstr>Eléments sémiologiques importants+++ L’examen des yeux</vt:lpstr>
      <vt:lpstr>Présentation PowerPoint</vt:lpstr>
      <vt:lpstr>Présentation PowerPoint</vt:lpstr>
      <vt:lpstr>Présentation PowerPoint</vt:lpstr>
      <vt:lpstr>Les principaux axes de la prise en charge initiale</vt:lpstr>
      <vt:lpstr>Conclusion</vt:lpstr>
      <vt:lpstr>Présentation PowerPoint</vt:lpstr>
    </vt:vector>
  </TitlesOfParts>
  <Company>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Physiopathologie des troubles de la conscience</dc:title>
  <dc:creator>MAESTRAGGI Quentin</dc:creator>
  <cp:lastModifiedBy>SCHNEIDER Francis</cp:lastModifiedBy>
  <cp:revision>47</cp:revision>
  <dcterms:created xsi:type="dcterms:W3CDTF">2018-01-04T12:21:34Z</dcterms:created>
  <dcterms:modified xsi:type="dcterms:W3CDTF">2018-01-08T12:21:30Z</dcterms:modified>
</cp:coreProperties>
</file>