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71" r:id="rId6"/>
    <p:sldId id="280" r:id="rId7"/>
    <p:sldId id="259" r:id="rId8"/>
    <p:sldId id="278" r:id="rId9"/>
    <p:sldId id="273" r:id="rId10"/>
    <p:sldId id="261" r:id="rId11"/>
    <p:sldId id="281" r:id="rId12"/>
    <p:sldId id="265" r:id="rId13"/>
    <p:sldId id="266" r:id="rId14"/>
    <p:sldId id="275" r:id="rId15"/>
    <p:sldId id="308" r:id="rId16"/>
    <p:sldId id="283" r:id="rId17"/>
    <p:sldId id="282" r:id="rId18"/>
    <p:sldId id="284" r:id="rId19"/>
    <p:sldId id="285" r:id="rId20"/>
    <p:sldId id="269" r:id="rId21"/>
    <p:sldId id="268" r:id="rId22"/>
    <p:sldId id="292" r:id="rId23"/>
    <p:sldId id="287" r:id="rId24"/>
    <p:sldId id="267" r:id="rId25"/>
    <p:sldId id="293" r:id="rId26"/>
    <p:sldId id="264" r:id="rId27"/>
    <p:sldId id="291" r:id="rId28"/>
    <p:sldId id="307" r:id="rId29"/>
    <p:sldId id="272" r:id="rId30"/>
    <p:sldId id="295" r:id="rId31"/>
    <p:sldId id="274" r:id="rId32"/>
    <p:sldId id="290" r:id="rId33"/>
    <p:sldId id="289" r:id="rId34"/>
    <p:sldId id="304" r:id="rId35"/>
    <p:sldId id="305" r:id="rId36"/>
    <p:sldId id="301" r:id="rId37"/>
    <p:sldId id="296" r:id="rId38"/>
    <p:sldId id="297" r:id="rId39"/>
    <p:sldId id="298" r:id="rId40"/>
    <p:sldId id="306" r:id="rId41"/>
    <p:sldId id="299" r:id="rId42"/>
    <p:sldId id="303" r:id="rId43"/>
    <p:sldId id="277" r:id="rId44"/>
    <p:sldId id="286" r:id="rId45"/>
    <p:sldId id="27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900"/>
    <a:srgbClr val="DD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4013"/>
  </p:normalViewPr>
  <p:slideViewPr>
    <p:cSldViewPr snapToGrid="0" snapToObjects="1">
      <p:cViewPr>
        <p:scale>
          <a:sx n="84" d="100"/>
          <a:sy n="84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1172119987187"/>
          <c:y val="0.11650485436893204"/>
          <c:w val="0.80825553221673674"/>
          <c:h val="0.781553398058252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PowerPoint]diagramme'!$A$1:$A$2</c:f>
              <c:numCache>
                <c:formatCode>General</c:formatCode>
                <c:ptCount val="2"/>
                <c:pt idx="0">
                  <c:v>1.6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C-2647-AA14-7CEFCBB00FE2}"/>
            </c:ext>
          </c:extLst>
        </c:ser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PowerPoint]diagramme'!$B$1:$B$2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C-2647-AA14-7CEFCBB00FE2}"/>
            </c:ext>
          </c:extLst>
        </c:ser>
        <c:ser>
          <c:idx val="2"/>
          <c:order val="2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PowerPoint]diagramme'!$C$1:$C$2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2C-2647-AA14-7CEFCBB00FE2}"/>
            </c:ext>
          </c:extLst>
        </c:ser>
        <c:ser>
          <c:idx val="3"/>
          <c:order val="3"/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PowerPoint]diagramme'!$D$1:$D$2</c:f>
              <c:numCache>
                <c:formatCode>General</c:formatCode>
                <c:ptCount val="2"/>
                <c:pt idx="0">
                  <c:v>150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2C-2647-AA14-7CEFCBB00FE2}"/>
            </c:ext>
          </c:extLst>
        </c:ser>
        <c:ser>
          <c:idx val="4"/>
          <c:order val="4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PowerPoint]diagramme'!$E$1:$E$2</c:f>
              <c:numCache>
                <c:formatCode>General</c:formatCode>
                <c:ptCount val="2"/>
                <c:pt idx="0">
                  <c:v>0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2C-2647-AA14-7CEFCBB00FE2}"/>
            </c:ext>
          </c:extLst>
        </c:ser>
        <c:ser>
          <c:idx val="5"/>
          <c:order val="5"/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2C-2647-AA14-7CEFCBB00FE2}"/>
              </c:ext>
            </c:extLst>
          </c:dPt>
          <c:dLbls>
            <c:delete val="1"/>
          </c:dLbls>
          <c:val>
            <c:numRef>
              <c:f>'[Graphique dans Microsoft PowerPoint]diagramme'!$F$1:$F$2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2C-2647-AA14-7CEFCBB00FE2}"/>
            </c:ext>
          </c:extLst>
        </c:ser>
        <c:ser>
          <c:idx val="6"/>
          <c:order val="6"/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52C-2647-AA14-7CEFCBB00FE2}"/>
              </c:ext>
            </c:extLst>
          </c:dPt>
          <c:dLbls>
            <c:delete val="1"/>
          </c:dLbls>
          <c:val>
            <c:numRef>
              <c:f>'[Graphique dans Microsoft PowerPoint]diagramme'!$G$1:$G$3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2C-2647-AA14-7CEFCBB00FE2}"/>
            </c:ext>
          </c:extLst>
        </c:ser>
        <c:ser>
          <c:idx val="7"/>
          <c:order val="7"/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PowerPoint]diagramme'!$H$1:$H$3</c:f>
              <c:numCache>
                <c:formatCode>General</c:formatCode>
                <c:ptCount val="3"/>
                <c:pt idx="0">
                  <c:v>0</c:v>
                </c:pt>
                <c:pt idx="1">
                  <c:v>12.284800000000001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2C-2647-AA14-7CEFCBB00FE2}"/>
            </c:ext>
          </c:extLst>
        </c:ser>
        <c:ser>
          <c:idx val="8"/>
          <c:order val="8"/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'[Graphique dans Microsoft PowerPoint]diagramme'!$I$1:$I$3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2C-2647-AA14-7CEFCBB00F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84243328"/>
        <c:axId val="1"/>
      </c:barChart>
      <c:catAx>
        <c:axId val="148424332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2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1172119987187"/>
          <c:y val="0.11650485436893204"/>
          <c:w val="0.79526348507462941"/>
          <c:h val="0.781553398058252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PowerPoint]diagramme'!$A$1:$A$2</c:f>
              <c:numCache>
                <c:formatCode>General</c:formatCode>
                <c:ptCount val="2"/>
                <c:pt idx="0">
                  <c:v>1.6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7-1C4F-9453-CA120AB26D89}"/>
            </c:ext>
          </c:extLst>
        </c:ser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PowerPoint]diagramme'!$B$1:$B$2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7-1C4F-9453-CA120AB26D89}"/>
            </c:ext>
          </c:extLst>
        </c:ser>
        <c:ser>
          <c:idx val="2"/>
          <c:order val="2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PowerPoint]diagramme'!$C$1:$C$2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67-1C4F-9453-CA120AB26D89}"/>
            </c:ext>
          </c:extLst>
        </c:ser>
        <c:ser>
          <c:idx val="3"/>
          <c:order val="3"/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PowerPoint]diagramme'!$D$1:$D$2</c:f>
              <c:numCache>
                <c:formatCode>General</c:formatCode>
                <c:ptCount val="2"/>
                <c:pt idx="0">
                  <c:v>142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67-1C4F-9453-CA120AB26D89}"/>
            </c:ext>
          </c:extLst>
        </c:ser>
        <c:ser>
          <c:idx val="4"/>
          <c:order val="4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PowerPoint]diagramme'!$E$1:$E$2</c:f>
              <c:numCache>
                <c:formatCode>General</c:formatCode>
                <c:ptCount val="2"/>
                <c:pt idx="0">
                  <c:v>0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7-1C4F-9453-CA120AB26D89}"/>
            </c:ext>
          </c:extLst>
        </c:ser>
        <c:ser>
          <c:idx val="5"/>
          <c:order val="5"/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C67-1C4F-9453-CA120AB26D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PowerPoint]diagramme'!$F$1:$F$2</c:f>
              <c:numCache>
                <c:formatCode>General</c:formatCode>
                <c:ptCount val="2"/>
                <c:pt idx="0">
                  <c:v>0</c:v>
                </c:pt>
                <c:pt idx="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67-1C4F-9453-CA120AB26D89}"/>
            </c:ext>
          </c:extLst>
        </c:ser>
        <c:ser>
          <c:idx val="6"/>
          <c:order val="6"/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C67-1C4F-9453-CA120AB26D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PowerPoint]diagramme'!$G$1:$G$3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67-1C4F-9453-CA120AB26D89}"/>
            </c:ext>
          </c:extLst>
        </c:ser>
        <c:ser>
          <c:idx val="7"/>
          <c:order val="7"/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PowerPoint]diagramme'!$H$1:$H$3</c:f>
              <c:numCache>
                <c:formatCode>General</c:formatCode>
                <c:ptCount val="3"/>
                <c:pt idx="0">
                  <c:v>0</c:v>
                </c:pt>
                <c:pt idx="1">
                  <c:v>12.284800000000001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67-1C4F-9453-CA120AB26D89}"/>
            </c:ext>
          </c:extLst>
        </c:ser>
        <c:ser>
          <c:idx val="8"/>
          <c:order val="8"/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'[Graphique dans Microsoft PowerPoint]diagramme'!$I$1:$I$3</c:f>
              <c:numCache>
                <c:formatCode>General</c:formatCode>
                <c:ptCount val="3"/>
                <c:pt idx="0">
                  <c:v>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67-1C4F-9453-CA120AB26D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84243328"/>
        <c:axId val="1"/>
      </c:barChart>
      <c:catAx>
        <c:axId val="148424332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2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8A141-1BEC-B74F-AE5F-B54756D0EC74}" type="doc">
      <dgm:prSet loTypeId="urn:microsoft.com/office/officeart/2005/8/layout/hierarchy2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065FD601-E6EE-E444-A432-89C521FAF8CD}">
      <dgm:prSet phldrT="[Texte]" custT="1"/>
      <dgm:spPr/>
      <dgm:t>
        <a:bodyPr/>
        <a:lstStyle/>
        <a:p>
          <a:r>
            <a:rPr lang="fr-FR" sz="1400" b="1">
              <a:solidFill>
                <a:schemeClr val="tx1"/>
              </a:solidFill>
            </a:rPr>
            <a:t>Acidose</a:t>
          </a:r>
          <a:endParaRPr lang="fr-FR" sz="1400" b="1" dirty="0">
            <a:solidFill>
              <a:schemeClr val="tx1"/>
            </a:solidFill>
          </a:endParaRPr>
        </a:p>
      </dgm:t>
    </dgm:pt>
    <dgm:pt modelId="{5BC3AC0B-CBC8-244A-8B6A-9122312AF7E2}" type="parTrans" cxnId="{D61B553C-9D97-D845-B08E-4CEC4C4891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C6F3D67-18AB-B84E-B1ED-0D5119C1791D}" type="sibTrans" cxnId="{D61B553C-9D97-D845-B08E-4CEC4C4891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627D170-1DFB-7644-B376-48FD42D99285}">
      <dgm:prSet phldrT="[Texte]" custT="1"/>
      <dgm:spPr/>
      <dgm:t>
        <a:bodyPr/>
        <a:lstStyle/>
        <a:p>
          <a:r>
            <a:rPr lang="fr-FR" sz="1400" b="1">
              <a:solidFill>
                <a:schemeClr val="tx1"/>
              </a:solidFill>
            </a:rPr>
            <a:t>Cétonurie +</a:t>
          </a:r>
          <a:endParaRPr lang="fr-FR" sz="1400" b="1" dirty="0">
            <a:solidFill>
              <a:schemeClr val="tx1"/>
            </a:solidFill>
          </a:endParaRPr>
        </a:p>
      </dgm:t>
    </dgm:pt>
    <dgm:pt modelId="{9CE044FB-F6DD-7547-804C-9802C0360A53}" type="parTrans" cxnId="{37E009DE-8B9A-FB41-931F-655EA0C2367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2A4C683-D1FB-0145-AF6B-1C2779B4C40F}" type="sibTrans" cxnId="{37E009DE-8B9A-FB41-931F-655EA0C2367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06DC36B-8392-3444-9BC3-E84CF7CC86E1}">
      <dgm:prSet phldrT="[Texte]" custT="1"/>
      <dgm:spPr/>
      <dgm:t>
        <a:bodyPr/>
        <a:lstStyle/>
        <a:p>
          <a:r>
            <a:rPr lang="fr-FR" sz="1400" b="0">
              <a:solidFill>
                <a:schemeClr val="tx1"/>
              </a:solidFill>
            </a:rPr>
            <a:t>Hyperglycémie</a:t>
          </a:r>
          <a:endParaRPr lang="fr-FR" sz="1400" b="0" dirty="0">
            <a:solidFill>
              <a:schemeClr val="tx1"/>
            </a:solidFill>
          </a:endParaRPr>
        </a:p>
      </dgm:t>
    </dgm:pt>
    <dgm:pt modelId="{149FE57D-33C5-1140-8BDD-4689B15F7375}" type="parTrans" cxnId="{F469F1AF-E0C1-B94F-8403-9FF5D368DF7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EC24D24-C3F2-2D4E-911E-1BE51C2FFD1E}" type="sibTrans" cxnId="{F469F1AF-E0C1-B94F-8403-9FF5D368DF7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88C264E-6FBC-F541-9E55-9D1E921BDC01}">
      <dgm:prSet phldrT="[Texte]" custT="1"/>
      <dgm:spPr/>
      <dgm:t>
        <a:bodyPr/>
        <a:lstStyle/>
        <a:p>
          <a:r>
            <a:rPr lang="fr-FR" sz="1400" b="1" dirty="0" err="1">
              <a:solidFill>
                <a:schemeClr val="tx1"/>
              </a:solidFill>
            </a:rPr>
            <a:t>Normoglycémie</a:t>
          </a:r>
          <a:endParaRPr lang="fr-FR" sz="1400" b="1" dirty="0">
            <a:solidFill>
              <a:schemeClr val="tx1"/>
            </a:solidFill>
          </a:endParaRPr>
        </a:p>
      </dgm:t>
    </dgm:pt>
    <dgm:pt modelId="{E9C4EDCB-428D-784C-AD80-D0B219E613A9}" type="parTrans" cxnId="{DD377E69-3056-3846-8238-29ADD68AAC8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B2C8F88-F282-A148-A811-1F13BA1130AD}" type="sibTrans" cxnId="{DD377E69-3056-3846-8238-29ADD68AAC8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0A4A39D-070F-1E4F-9C7F-B81BD16613BE}">
      <dgm:prSet phldrT="[Texte]" custT="1"/>
      <dgm:spPr/>
      <dgm:t>
        <a:bodyPr/>
        <a:lstStyle/>
        <a:p>
          <a:r>
            <a:rPr lang="fr-FR" sz="1400" dirty="0">
              <a:solidFill>
                <a:schemeClr val="tx1"/>
              </a:solidFill>
            </a:rPr>
            <a:t>Cétonurie -</a:t>
          </a:r>
        </a:p>
      </dgm:t>
    </dgm:pt>
    <dgm:pt modelId="{25102007-925B-DE4E-9A28-9EE261E354AE}" type="parTrans" cxnId="{259E679E-C224-0A4B-A74C-D7254403994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5E94E4A-6DDB-974D-97F0-67B6A7915222}" type="sibTrans" cxnId="{259E679E-C224-0A4B-A74C-D7254403994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2335C4F-A424-4947-92B7-4E908D7C8313}">
      <dgm:prSet phldrT="[Texte]" custT="1"/>
      <dgm:spPr/>
      <dgm:t>
        <a:bodyPr/>
        <a:lstStyle/>
        <a:p>
          <a:r>
            <a:rPr lang="fr-FR" sz="1400" b="1" dirty="0" err="1">
              <a:solidFill>
                <a:schemeClr val="tx1"/>
              </a:solidFill>
            </a:rPr>
            <a:t>Hyperlactatémie</a:t>
          </a:r>
          <a:endParaRPr lang="fr-FR" sz="1400" b="1" dirty="0">
            <a:solidFill>
              <a:schemeClr val="tx1"/>
            </a:solidFill>
          </a:endParaRPr>
        </a:p>
      </dgm:t>
    </dgm:pt>
    <dgm:pt modelId="{3601D876-C454-CE4F-A8A0-4346923B59F8}" type="parTrans" cxnId="{3F6B70C7-BB3A-8547-803F-33FE922E617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67AC94C-B56E-E343-8E88-30278859174E}" type="sibTrans" cxnId="{3F6B70C7-BB3A-8547-803F-33FE922E617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6B02B05-1275-9545-8660-3E2765529C58}">
      <dgm:prSet custT="1"/>
      <dgm:spPr/>
      <dgm:t>
        <a:bodyPr/>
        <a:lstStyle/>
        <a:p>
          <a:r>
            <a:rPr lang="fr-FR" sz="1400" b="1">
              <a:solidFill>
                <a:schemeClr val="tx1"/>
              </a:solidFill>
            </a:rPr>
            <a:t>Hypoglycémie</a:t>
          </a:r>
          <a:endParaRPr lang="fr-FR" sz="1400" b="1" dirty="0">
            <a:solidFill>
              <a:schemeClr val="tx1"/>
            </a:solidFill>
          </a:endParaRPr>
        </a:p>
      </dgm:t>
    </dgm:pt>
    <dgm:pt modelId="{F50BF520-54C7-DE4A-9122-8E3599EFB994}" type="parTrans" cxnId="{069C4139-B72F-A749-BC77-A0CCD5A7D5B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C50093D-6DD7-DC49-B259-BCC055B58CAA}" type="sibTrans" cxnId="{069C4139-B72F-A749-BC77-A0CCD5A7D5B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97DDB44-CD80-F34B-9A84-33561B1FB73C}">
      <dgm:prSet custT="1"/>
      <dgm:spPr/>
      <dgm:t>
        <a:bodyPr/>
        <a:lstStyle/>
        <a:p>
          <a:r>
            <a:rPr lang="fr-FR" sz="1400" dirty="0" err="1">
              <a:solidFill>
                <a:schemeClr val="tx1"/>
              </a:solidFill>
            </a:rPr>
            <a:t>Normolactatémie</a:t>
          </a:r>
          <a:endParaRPr lang="fr-FR" sz="1400" dirty="0">
            <a:solidFill>
              <a:schemeClr val="tx1"/>
            </a:solidFill>
          </a:endParaRPr>
        </a:p>
      </dgm:t>
    </dgm:pt>
    <dgm:pt modelId="{0264A1CD-E10C-9240-9FB3-91EFDF477CFB}" type="parTrans" cxnId="{81151C59-B3FA-D742-9FE2-AEE5DEFFA01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FC3841C-0A9A-1C48-937B-E029ECE7A1A3}" type="sibTrans" cxnId="{81151C59-B3FA-D742-9FE2-AEE5DEFFA01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A6BB34A-C328-C448-A46A-210F88643F6E}">
      <dgm:prSet custT="1"/>
      <dgm:spPr/>
      <dgm:t>
        <a:bodyPr/>
        <a:lstStyle/>
        <a:p>
          <a:r>
            <a:rPr lang="fr-FR" sz="1400" b="0" dirty="0" err="1">
              <a:solidFill>
                <a:schemeClr val="tx1"/>
              </a:solidFill>
            </a:rPr>
            <a:t>Hyperammoniémie</a:t>
          </a:r>
          <a:endParaRPr lang="fr-FR" sz="1400" b="0" dirty="0">
            <a:solidFill>
              <a:schemeClr val="tx1"/>
            </a:solidFill>
          </a:endParaRPr>
        </a:p>
      </dgm:t>
    </dgm:pt>
    <dgm:pt modelId="{F742B138-3539-1D40-BE24-79F766A202F7}" type="parTrans" cxnId="{B001CC26-2B5F-BC41-99C8-5CFB358B162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2AF90A0-EA7F-9046-96CA-8082E829302C}" type="sibTrans" cxnId="{B001CC26-2B5F-BC41-99C8-5CFB358B162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9C99B4F-5158-8B4A-A389-D4307A25C869}">
      <dgm:prSet custT="1"/>
      <dgm:spPr/>
      <dgm:t>
        <a:bodyPr/>
        <a:lstStyle/>
        <a:p>
          <a:r>
            <a:rPr lang="fr-FR" sz="1400" dirty="0" err="1">
              <a:solidFill>
                <a:schemeClr val="tx1"/>
              </a:solidFill>
            </a:rPr>
            <a:t>Ammoniémie</a:t>
          </a:r>
          <a:r>
            <a:rPr lang="fr-FR" sz="1400" dirty="0">
              <a:solidFill>
                <a:schemeClr val="tx1"/>
              </a:solidFill>
            </a:rPr>
            <a:t> N</a:t>
          </a:r>
        </a:p>
      </dgm:t>
    </dgm:pt>
    <dgm:pt modelId="{814B30CE-8EE7-7046-95D8-3573385FE148}" type="parTrans" cxnId="{E6868DBC-78B1-4B44-8902-9803237ED63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6CEA132-5803-9548-8BCC-481767EE2174}" type="sibTrans" cxnId="{E6868DBC-78B1-4B44-8902-9803237ED63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326440E-1951-E247-A956-05778DF92906}">
      <dgm:prSet custT="1"/>
      <dgm:spPr/>
      <dgm:t>
        <a:bodyPr/>
        <a:lstStyle/>
        <a:p>
          <a:r>
            <a:rPr lang="fr-FR" sz="1400" b="1">
              <a:solidFill>
                <a:schemeClr val="tx1"/>
              </a:solidFill>
            </a:rPr>
            <a:t>Hyperlactatémie</a:t>
          </a:r>
          <a:endParaRPr lang="fr-FR" sz="1400" b="1" dirty="0">
            <a:solidFill>
              <a:schemeClr val="tx1"/>
            </a:solidFill>
          </a:endParaRPr>
        </a:p>
      </dgm:t>
    </dgm:pt>
    <dgm:pt modelId="{27C2C2EA-72DB-2C46-BB0F-8DBE13A9A273}" type="parTrans" cxnId="{ECC2E1F5-1160-A04B-9A03-1425972CE76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7CE0EEE-E3F3-784B-B61F-8CF8DAF4DD75}" type="sibTrans" cxnId="{ECC2E1F5-1160-A04B-9A03-1425972CE76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35B9EB2-5AD8-074D-B792-22C9CE824404}">
      <dgm:prSet custT="1"/>
      <dgm:spPr/>
      <dgm:t>
        <a:bodyPr/>
        <a:lstStyle/>
        <a:p>
          <a:r>
            <a:rPr lang="fr-FR" sz="1400" b="0">
              <a:solidFill>
                <a:schemeClr val="tx1"/>
              </a:solidFill>
            </a:rPr>
            <a:t>Normolactatémie</a:t>
          </a:r>
          <a:endParaRPr lang="fr-FR" sz="1400" b="0" dirty="0">
            <a:solidFill>
              <a:schemeClr val="tx1"/>
            </a:solidFill>
          </a:endParaRPr>
        </a:p>
      </dgm:t>
    </dgm:pt>
    <dgm:pt modelId="{33A51E79-5C76-8E43-92BF-96C12A9FC3E5}" type="parTrans" cxnId="{080472CE-F1F0-954A-8585-A48466EDD01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794EF86-EB29-5546-9CB3-FFA2D4E6009F}" type="sibTrans" cxnId="{080472CE-F1F0-954A-8585-A48466EDD01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78B1654-B3F2-7148-9691-BC8153C98F31}">
      <dgm:prSet custT="1"/>
      <dgm:spPr/>
      <dgm:t>
        <a:bodyPr/>
        <a:lstStyle/>
        <a:p>
          <a:r>
            <a:rPr lang="fr-FR" sz="1400" b="1" dirty="0" err="1">
              <a:solidFill>
                <a:schemeClr val="tx1"/>
              </a:solidFill>
            </a:rPr>
            <a:t>Hyperlactatémie</a:t>
          </a:r>
          <a:endParaRPr lang="fr-FR" sz="1400" b="1" dirty="0">
            <a:solidFill>
              <a:schemeClr val="tx1"/>
            </a:solidFill>
          </a:endParaRPr>
        </a:p>
      </dgm:t>
    </dgm:pt>
    <dgm:pt modelId="{EB9AFD59-FBCD-EC45-A474-FD218940A27E}" type="parTrans" cxnId="{BD86060D-D9AA-9440-AFF5-572C43A37B7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72EDE19-2BFD-634D-9D46-B92B50B1C7E2}" type="sibTrans" cxnId="{BD86060D-D9AA-9440-AFF5-572C43A37B7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45D8A13-1B42-3848-9E20-C92B862D6D28}">
      <dgm:prSet custT="1"/>
      <dgm:spPr/>
      <dgm:t>
        <a:bodyPr/>
        <a:lstStyle/>
        <a:p>
          <a:r>
            <a:rPr lang="fr-FR" sz="1400" b="0" dirty="0" err="1">
              <a:solidFill>
                <a:schemeClr val="tx1"/>
              </a:solidFill>
            </a:rPr>
            <a:t>Normolactatémie</a:t>
          </a:r>
          <a:endParaRPr lang="fr-FR" sz="1400" b="0" dirty="0">
            <a:solidFill>
              <a:schemeClr val="tx1"/>
            </a:solidFill>
          </a:endParaRPr>
        </a:p>
      </dgm:t>
    </dgm:pt>
    <dgm:pt modelId="{2E780FEC-CBFD-EE45-AF54-7A8D37DC917B}" type="parTrans" cxnId="{173858A4-1422-DA4C-B2B3-0FE7929C01B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C92B8E3-73D0-BF4E-83E7-F50AACFEB5BB}" type="sibTrans" cxnId="{173858A4-1422-DA4C-B2B3-0FE7929C01B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C47C6D9-CD56-314F-A510-02FFE65F3345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Hypoglycémie</a:t>
          </a:r>
        </a:p>
      </dgm:t>
    </dgm:pt>
    <dgm:pt modelId="{E1E2BF3E-9C4F-2D45-A71F-FCA511FAE72B}" type="parTrans" cxnId="{A0DF3526-EA08-9E45-B70C-3F82E64A2A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6C4E05E-9DFA-144C-80D9-BAE9A0AAC3CD}" type="sibTrans" cxnId="{A0DF3526-EA08-9E45-B70C-3F82E64A2A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A9D0D7A-4C44-5A4B-A8F3-5A5C3EEE7E35}">
      <dgm:prSet phldrT="[Texte]" custT="1"/>
      <dgm:spPr/>
      <dgm:t>
        <a:bodyPr/>
        <a:lstStyle/>
        <a:p>
          <a:r>
            <a:rPr lang="fr-FR" sz="1400" b="1" dirty="0" err="1">
              <a:solidFill>
                <a:schemeClr val="tx1"/>
              </a:solidFill>
            </a:rPr>
            <a:t>Normoglycémie</a:t>
          </a:r>
          <a:endParaRPr lang="fr-FR" sz="1400" b="1" dirty="0">
            <a:solidFill>
              <a:schemeClr val="tx1"/>
            </a:solidFill>
          </a:endParaRPr>
        </a:p>
      </dgm:t>
    </dgm:pt>
    <dgm:pt modelId="{BBA83264-9574-E74F-9219-91FCD8C8EB08}" type="parTrans" cxnId="{7FD37581-84EF-E241-B015-1FCC40E7AA7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9B348CB-0D00-2843-9DA0-29AFCEDD6984}" type="sibTrans" cxnId="{7FD37581-84EF-E241-B015-1FCC40E7AA7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6D24CE5-AE99-B84C-849D-726A36FD67E7}">
      <dgm:prSet phldrT="[Texte]" custT="1"/>
      <dgm:spPr/>
      <dgm:t>
        <a:bodyPr/>
        <a:lstStyle/>
        <a:p>
          <a:r>
            <a:rPr lang="fr-FR" sz="1400" dirty="0" err="1">
              <a:solidFill>
                <a:schemeClr val="tx1"/>
              </a:solidFill>
            </a:rPr>
            <a:t>Normoglycémie</a:t>
          </a:r>
          <a:endParaRPr lang="fr-FR" sz="1400" dirty="0">
            <a:solidFill>
              <a:schemeClr val="tx1"/>
            </a:solidFill>
          </a:endParaRPr>
        </a:p>
      </dgm:t>
    </dgm:pt>
    <dgm:pt modelId="{789BAA31-259F-5748-9413-611A730FC513}" type="parTrans" cxnId="{DBA92F52-147C-C445-B473-CEDA30474D5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D10549A-5800-3442-80FD-5BD45378D4A2}" type="sibTrans" cxnId="{DBA92F52-147C-C445-B473-CEDA30474D5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D41CDA2-F2D8-494E-BDBD-A9B78B2C3480}" type="pres">
      <dgm:prSet presAssocID="{BF98A141-1BEC-B74F-AE5F-B54756D0EC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305ACE-07A5-804D-AA8F-ABF80A04585B}" type="pres">
      <dgm:prSet presAssocID="{065FD601-E6EE-E444-A432-89C521FAF8CD}" presName="root1" presStyleCnt="0"/>
      <dgm:spPr/>
    </dgm:pt>
    <dgm:pt modelId="{C53A57FA-C06C-5D4C-8D3B-EE8F83D38BB0}" type="pres">
      <dgm:prSet presAssocID="{065FD601-E6EE-E444-A432-89C521FAF8CD}" presName="LevelOneTextNode" presStyleLbl="node0" presStyleIdx="0" presStyleCnt="1" custScaleX="66412" custScaleY="30798" custLinFactNeighborX="-76640" custLinFactNeighborY="15741">
        <dgm:presLayoutVars>
          <dgm:chPref val="3"/>
        </dgm:presLayoutVars>
      </dgm:prSet>
      <dgm:spPr/>
    </dgm:pt>
    <dgm:pt modelId="{FEB67B59-C717-064B-817F-8B9213786769}" type="pres">
      <dgm:prSet presAssocID="{065FD601-E6EE-E444-A432-89C521FAF8CD}" presName="level2hierChild" presStyleCnt="0"/>
      <dgm:spPr/>
    </dgm:pt>
    <dgm:pt modelId="{D04A85D0-22F3-2242-AEFE-9F75BFA83078}" type="pres">
      <dgm:prSet presAssocID="{9CE044FB-F6DD-7547-804C-9802C0360A53}" presName="conn2-1" presStyleLbl="parChTrans1D2" presStyleIdx="0" presStyleCnt="2"/>
      <dgm:spPr/>
    </dgm:pt>
    <dgm:pt modelId="{F9271FCB-135A-D542-B69A-C7A3AC368A25}" type="pres">
      <dgm:prSet presAssocID="{9CE044FB-F6DD-7547-804C-9802C0360A53}" presName="connTx" presStyleLbl="parChTrans1D2" presStyleIdx="0" presStyleCnt="2"/>
      <dgm:spPr/>
    </dgm:pt>
    <dgm:pt modelId="{664AF57B-64B5-D247-8182-C05D54DFEFBF}" type="pres">
      <dgm:prSet presAssocID="{1627D170-1DFB-7644-B376-48FD42D99285}" presName="root2" presStyleCnt="0"/>
      <dgm:spPr/>
    </dgm:pt>
    <dgm:pt modelId="{6A350039-7C8D-2C47-86BA-014AB794CC1A}" type="pres">
      <dgm:prSet presAssocID="{1627D170-1DFB-7644-B376-48FD42D99285}" presName="LevelTwoTextNode" presStyleLbl="node2" presStyleIdx="0" presStyleCnt="2" custScaleX="169915" custScaleY="26541" custLinFactNeighborX="-6967" custLinFactNeighborY="-53932">
        <dgm:presLayoutVars>
          <dgm:chPref val="3"/>
        </dgm:presLayoutVars>
      </dgm:prSet>
      <dgm:spPr/>
    </dgm:pt>
    <dgm:pt modelId="{456A2974-C525-3A4A-A70C-3ABA7011EC43}" type="pres">
      <dgm:prSet presAssocID="{1627D170-1DFB-7644-B376-48FD42D99285}" presName="level3hierChild" presStyleCnt="0"/>
      <dgm:spPr/>
    </dgm:pt>
    <dgm:pt modelId="{B79E8A00-5C21-D94D-A2E1-6FC9C4A64917}" type="pres">
      <dgm:prSet presAssocID="{149FE57D-33C5-1140-8BDD-4689B15F7375}" presName="conn2-1" presStyleLbl="parChTrans1D3" presStyleIdx="0" presStyleCnt="5"/>
      <dgm:spPr/>
    </dgm:pt>
    <dgm:pt modelId="{920EB7EC-B9FC-6940-910C-036EC0642978}" type="pres">
      <dgm:prSet presAssocID="{149FE57D-33C5-1140-8BDD-4689B15F7375}" presName="connTx" presStyleLbl="parChTrans1D3" presStyleIdx="0" presStyleCnt="5"/>
      <dgm:spPr/>
    </dgm:pt>
    <dgm:pt modelId="{BAB4AB11-5EA6-7743-9664-5F6E05CCF3E9}" type="pres">
      <dgm:prSet presAssocID="{906DC36B-8392-3444-9BC3-E84CF7CC86E1}" presName="root2" presStyleCnt="0"/>
      <dgm:spPr/>
    </dgm:pt>
    <dgm:pt modelId="{F71C67F7-A2D1-0040-ADB1-C140E2AF40E5}" type="pres">
      <dgm:prSet presAssocID="{906DC36B-8392-3444-9BC3-E84CF7CC86E1}" presName="LevelTwoTextNode" presStyleLbl="node3" presStyleIdx="0" presStyleCnt="5" custScaleX="169915" custScaleY="51614" custLinFactY="-27316" custLinFactNeighborX="-10949" custLinFactNeighborY="-100000">
        <dgm:presLayoutVars>
          <dgm:chPref val="3"/>
        </dgm:presLayoutVars>
      </dgm:prSet>
      <dgm:spPr/>
    </dgm:pt>
    <dgm:pt modelId="{EAE061F0-5DE8-7D46-A868-878067852658}" type="pres">
      <dgm:prSet presAssocID="{906DC36B-8392-3444-9BC3-E84CF7CC86E1}" presName="level3hierChild" presStyleCnt="0"/>
      <dgm:spPr/>
    </dgm:pt>
    <dgm:pt modelId="{C50F6153-2355-3141-A572-600C6C060FE0}" type="pres">
      <dgm:prSet presAssocID="{F742B138-3539-1D40-BE24-79F766A202F7}" presName="conn2-1" presStyleLbl="parChTrans1D4" presStyleIdx="0" presStyleCnt="9"/>
      <dgm:spPr/>
    </dgm:pt>
    <dgm:pt modelId="{8E05E69D-D242-B545-AD7A-221B5838F70F}" type="pres">
      <dgm:prSet presAssocID="{F742B138-3539-1D40-BE24-79F766A202F7}" presName="connTx" presStyleLbl="parChTrans1D4" presStyleIdx="0" presStyleCnt="9"/>
      <dgm:spPr/>
    </dgm:pt>
    <dgm:pt modelId="{4EFC4051-C487-B14E-BAA0-B0611141E3D0}" type="pres">
      <dgm:prSet presAssocID="{4A6BB34A-C328-C448-A46A-210F88643F6E}" presName="root2" presStyleCnt="0"/>
      <dgm:spPr/>
    </dgm:pt>
    <dgm:pt modelId="{CE5D48B1-4ED3-0248-A233-5077B357B28C}" type="pres">
      <dgm:prSet presAssocID="{4A6BB34A-C328-C448-A46A-210F88643F6E}" presName="LevelTwoTextNode" presStyleLbl="node4" presStyleIdx="0" presStyleCnt="9" custScaleX="168287" custScaleY="51614" custLinFactY="-41578" custLinFactNeighborX="2575" custLinFactNeighborY="-100000">
        <dgm:presLayoutVars>
          <dgm:chPref val="3"/>
        </dgm:presLayoutVars>
      </dgm:prSet>
      <dgm:spPr/>
    </dgm:pt>
    <dgm:pt modelId="{B6D5BD56-6FD1-DA48-97B7-96E8AD661279}" type="pres">
      <dgm:prSet presAssocID="{4A6BB34A-C328-C448-A46A-210F88643F6E}" presName="level3hierChild" presStyleCnt="0"/>
      <dgm:spPr/>
    </dgm:pt>
    <dgm:pt modelId="{F14AE9CC-52F9-7443-9672-7C404C10A8DC}" type="pres">
      <dgm:prSet presAssocID="{814B30CE-8EE7-7046-95D8-3573385FE148}" presName="conn2-1" presStyleLbl="parChTrans1D4" presStyleIdx="1" presStyleCnt="9"/>
      <dgm:spPr/>
    </dgm:pt>
    <dgm:pt modelId="{68A1E01D-5EC9-DF4C-B5FA-7CF5308C3C2B}" type="pres">
      <dgm:prSet presAssocID="{814B30CE-8EE7-7046-95D8-3573385FE148}" presName="connTx" presStyleLbl="parChTrans1D4" presStyleIdx="1" presStyleCnt="9"/>
      <dgm:spPr/>
    </dgm:pt>
    <dgm:pt modelId="{E55D367D-31FD-EC4F-9C1E-DE6B83CB2BC0}" type="pres">
      <dgm:prSet presAssocID="{A9C99B4F-5158-8B4A-A389-D4307A25C869}" presName="root2" presStyleCnt="0"/>
      <dgm:spPr/>
    </dgm:pt>
    <dgm:pt modelId="{4A1CBDE0-B5C4-7541-9077-F1D658F58485}" type="pres">
      <dgm:prSet presAssocID="{A9C99B4F-5158-8B4A-A389-D4307A25C869}" presName="LevelTwoTextNode" presStyleLbl="node4" presStyleIdx="1" presStyleCnt="9" custScaleX="170301" custScaleY="43471" custLinFactY="-30845" custLinFactNeighborX="561" custLinFactNeighborY="-100000">
        <dgm:presLayoutVars>
          <dgm:chPref val="3"/>
        </dgm:presLayoutVars>
      </dgm:prSet>
      <dgm:spPr/>
    </dgm:pt>
    <dgm:pt modelId="{1B0ACC39-7C76-984A-8BED-BA96BE768C71}" type="pres">
      <dgm:prSet presAssocID="{A9C99B4F-5158-8B4A-A389-D4307A25C869}" presName="level3hierChild" presStyleCnt="0"/>
      <dgm:spPr/>
    </dgm:pt>
    <dgm:pt modelId="{D61F7C8B-A5ED-8C40-B103-A15357BAEAEF}" type="pres">
      <dgm:prSet presAssocID="{E9C4EDCB-428D-784C-AD80-D0B219E613A9}" presName="conn2-1" presStyleLbl="parChTrans1D3" presStyleIdx="1" presStyleCnt="5"/>
      <dgm:spPr/>
    </dgm:pt>
    <dgm:pt modelId="{F59F1F32-EACE-1940-A312-0E9A862D705B}" type="pres">
      <dgm:prSet presAssocID="{E9C4EDCB-428D-784C-AD80-D0B219E613A9}" presName="connTx" presStyleLbl="parChTrans1D3" presStyleIdx="1" presStyleCnt="5"/>
      <dgm:spPr/>
    </dgm:pt>
    <dgm:pt modelId="{1C476156-A316-1B47-B121-9A74A7B1B9BD}" type="pres">
      <dgm:prSet presAssocID="{E88C264E-6FBC-F541-9E55-9D1E921BDC01}" presName="root2" presStyleCnt="0"/>
      <dgm:spPr/>
    </dgm:pt>
    <dgm:pt modelId="{E93544E9-B019-CC4A-BCF2-8E0AE0136D5C}" type="pres">
      <dgm:prSet presAssocID="{E88C264E-6FBC-F541-9E55-9D1E921BDC01}" presName="LevelTwoTextNode" presStyleLbl="node3" presStyleIdx="1" presStyleCnt="5" custScaleX="169915" custScaleY="51614" custLinFactNeighborX="-8958" custLinFactNeighborY="-55923">
        <dgm:presLayoutVars>
          <dgm:chPref val="3"/>
        </dgm:presLayoutVars>
      </dgm:prSet>
      <dgm:spPr/>
    </dgm:pt>
    <dgm:pt modelId="{F163070A-1485-DE4E-B466-670C9C990861}" type="pres">
      <dgm:prSet presAssocID="{E88C264E-6FBC-F541-9E55-9D1E921BDC01}" presName="level3hierChild" presStyleCnt="0"/>
      <dgm:spPr/>
    </dgm:pt>
    <dgm:pt modelId="{6FE2FD06-2149-9942-B141-A35E7AAF85A2}" type="pres">
      <dgm:prSet presAssocID="{27C2C2EA-72DB-2C46-BB0F-8DBE13A9A273}" presName="conn2-1" presStyleLbl="parChTrans1D4" presStyleIdx="2" presStyleCnt="9"/>
      <dgm:spPr/>
    </dgm:pt>
    <dgm:pt modelId="{7DA53020-2EBB-FF44-B3C0-D35BEF5AB7F4}" type="pres">
      <dgm:prSet presAssocID="{27C2C2EA-72DB-2C46-BB0F-8DBE13A9A273}" presName="connTx" presStyleLbl="parChTrans1D4" presStyleIdx="2" presStyleCnt="9"/>
      <dgm:spPr/>
    </dgm:pt>
    <dgm:pt modelId="{A64E9CAD-F5D1-104B-8F1A-BEE7DF12F451}" type="pres">
      <dgm:prSet presAssocID="{4326440E-1951-E247-A956-05778DF92906}" presName="root2" presStyleCnt="0"/>
      <dgm:spPr/>
    </dgm:pt>
    <dgm:pt modelId="{62A890CD-A0C3-5749-A0AD-C0DB781F4179}" type="pres">
      <dgm:prSet presAssocID="{4326440E-1951-E247-A956-05778DF92906}" presName="LevelTwoTextNode" presStyleLbl="node4" presStyleIdx="2" presStyleCnt="9" custScaleX="165733" custScaleY="51614" custLinFactNeighborX="5129" custLinFactNeighborY="-92705">
        <dgm:presLayoutVars>
          <dgm:chPref val="3"/>
        </dgm:presLayoutVars>
      </dgm:prSet>
      <dgm:spPr/>
    </dgm:pt>
    <dgm:pt modelId="{D7E04CB2-12A5-3B43-98E2-91F426DDABEE}" type="pres">
      <dgm:prSet presAssocID="{4326440E-1951-E247-A956-05778DF92906}" presName="level3hierChild" presStyleCnt="0"/>
      <dgm:spPr/>
    </dgm:pt>
    <dgm:pt modelId="{172C92D7-A0FC-3D46-95D5-B11946FA5C63}" type="pres">
      <dgm:prSet presAssocID="{33A51E79-5C76-8E43-92BF-96C12A9FC3E5}" presName="conn2-1" presStyleLbl="parChTrans1D4" presStyleIdx="3" presStyleCnt="9"/>
      <dgm:spPr/>
    </dgm:pt>
    <dgm:pt modelId="{58E79A3D-4037-404D-BDE6-AC82E00826D2}" type="pres">
      <dgm:prSet presAssocID="{33A51E79-5C76-8E43-92BF-96C12A9FC3E5}" presName="connTx" presStyleLbl="parChTrans1D4" presStyleIdx="3" presStyleCnt="9"/>
      <dgm:spPr/>
    </dgm:pt>
    <dgm:pt modelId="{2D7F5185-AE7B-8945-B513-CAD389069A11}" type="pres">
      <dgm:prSet presAssocID="{935B9EB2-5AD8-074D-B792-22C9CE824404}" presName="root2" presStyleCnt="0"/>
      <dgm:spPr/>
    </dgm:pt>
    <dgm:pt modelId="{752A90BD-F92D-0B46-BE3D-AD1A61DD7988}" type="pres">
      <dgm:prSet presAssocID="{935B9EB2-5AD8-074D-B792-22C9CE824404}" presName="LevelTwoTextNode" presStyleLbl="node4" presStyleIdx="3" presStyleCnt="9" custScaleX="165733" custScaleY="51614" custLinFactNeighborX="5129" custLinFactNeighborY="-32024">
        <dgm:presLayoutVars>
          <dgm:chPref val="3"/>
        </dgm:presLayoutVars>
      </dgm:prSet>
      <dgm:spPr/>
    </dgm:pt>
    <dgm:pt modelId="{3886C2FE-8E56-374A-B8CD-3501BCA6BF89}" type="pres">
      <dgm:prSet presAssocID="{935B9EB2-5AD8-074D-B792-22C9CE824404}" presName="level3hierChild" presStyleCnt="0"/>
      <dgm:spPr/>
    </dgm:pt>
    <dgm:pt modelId="{93072A30-1E2F-164E-A1AD-657EBAC397C3}" type="pres">
      <dgm:prSet presAssocID="{F50BF520-54C7-DE4A-9122-8E3599EFB994}" presName="conn2-1" presStyleLbl="parChTrans1D3" presStyleIdx="2" presStyleCnt="5"/>
      <dgm:spPr/>
    </dgm:pt>
    <dgm:pt modelId="{C06C3028-656B-2343-93E4-795AF3046270}" type="pres">
      <dgm:prSet presAssocID="{F50BF520-54C7-DE4A-9122-8E3599EFB994}" presName="connTx" presStyleLbl="parChTrans1D3" presStyleIdx="2" presStyleCnt="5"/>
      <dgm:spPr/>
    </dgm:pt>
    <dgm:pt modelId="{33621AB8-AB25-2146-A8BB-805F8A4CDEC7}" type="pres">
      <dgm:prSet presAssocID="{26B02B05-1275-9545-8660-3E2765529C58}" presName="root2" presStyleCnt="0"/>
      <dgm:spPr/>
    </dgm:pt>
    <dgm:pt modelId="{D5846AAA-B6C7-0B4D-B6C0-CABB2EABAB95}" type="pres">
      <dgm:prSet presAssocID="{26B02B05-1275-9545-8660-3E2765529C58}" presName="LevelTwoTextNode" presStyleLbl="node3" presStyleIdx="2" presStyleCnt="5" custScaleX="169915" custScaleY="51614" custLinFactNeighborY="15741">
        <dgm:presLayoutVars>
          <dgm:chPref val="3"/>
        </dgm:presLayoutVars>
      </dgm:prSet>
      <dgm:spPr/>
    </dgm:pt>
    <dgm:pt modelId="{5BCAF7E4-6776-B14B-9762-C7A364CA8987}" type="pres">
      <dgm:prSet presAssocID="{26B02B05-1275-9545-8660-3E2765529C58}" presName="level3hierChild" presStyleCnt="0"/>
      <dgm:spPr/>
    </dgm:pt>
    <dgm:pt modelId="{286362DD-DABE-A34C-81DB-AA493905651A}" type="pres">
      <dgm:prSet presAssocID="{EB9AFD59-FBCD-EC45-A474-FD218940A27E}" presName="conn2-1" presStyleLbl="parChTrans1D4" presStyleIdx="4" presStyleCnt="9"/>
      <dgm:spPr/>
    </dgm:pt>
    <dgm:pt modelId="{6A991A5C-1D05-9441-A4DD-A9727405200E}" type="pres">
      <dgm:prSet presAssocID="{EB9AFD59-FBCD-EC45-A474-FD218940A27E}" presName="connTx" presStyleLbl="parChTrans1D4" presStyleIdx="4" presStyleCnt="9"/>
      <dgm:spPr/>
    </dgm:pt>
    <dgm:pt modelId="{BC656A76-A019-7246-A7D1-493DF4658079}" type="pres">
      <dgm:prSet presAssocID="{A78B1654-B3F2-7148-9691-BC8153C98F31}" presName="root2" presStyleCnt="0"/>
      <dgm:spPr/>
    </dgm:pt>
    <dgm:pt modelId="{D193F648-4B43-B44F-B781-7200714BE3BB}" type="pres">
      <dgm:prSet presAssocID="{A78B1654-B3F2-7148-9691-BC8153C98F31}" presName="LevelTwoTextNode" presStyleLbl="node4" presStyleIdx="4" presStyleCnt="9" custScaleX="165733" custScaleY="51614" custLinFactNeighborX="5129" custLinFactNeighborY="-10132">
        <dgm:presLayoutVars>
          <dgm:chPref val="3"/>
        </dgm:presLayoutVars>
      </dgm:prSet>
      <dgm:spPr/>
    </dgm:pt>
    <dgm:pt modelId="{FA9946E2-B15B-7248-9C18-719564572208}" type="pres">
      <dgm:prSet presAssocID="{A78B1654-B3F2-7148-9691-BC8153C98F31}" presName="level3hierChild" presStyleCnt="0"/>
      <dgm:spPr/>
    </dgm:pt>
    <dgm:pt modelId="{8BA65D44-F2EB-794B-ABF7-3D9EA5A37D7F}" type="pres">
      <dgm:prSet presAssocID="{2E780FEC-CBFD-EE45-AF54-7A8D37DC917B}" presName="conn2-1" presStyleLbl="parChTrans1D4" presStyleIdx="5" presStyleCnt="9"/>
      <dgm:spPr/>
    </dgm:pt>
    <dgm:pt modelId="{C5C06F52-F34F-E94F-B3BB-1CDCBF96974C}" type="pres">
      <dgm:prSet presAssocID="{2E780FEC-CBFD-EE45-AF54-7A8D37DC917B}" presName="connTx" presStyleLbl="parChTrans1D4" presStyleIdx="5" presStyleCnt="9"/>
      <dgm:spPr/>
    </dgm:pt>
    <dgm:pt modelId="{8ECC9B5E-0A2B-B141-ADA4-6600714DFB11}" type="pres">
      <dgm:prSet presAssocID="{445D8A13-1B42-3848-9E20-C92B862D6D28}" presName="root2" presStyleCnt="0"/>
      <dgm:spPr/>
    </dgm:pt>
    <dgm:pt modelId="{AF8CA463-BB93-E545-994A-B2440E241E01}" type="pres">
      <dgm:prSet presAssocID="{445D8A13-1B42-3848-9E20-C92B862D6D28}" presName="LevelTwoTextNode" presStyleLbl="node4" presStyleIdx="5" presStyleCnt="9" custScaleX="165733" custScaleY="51614" custLinFactNeighborX="5129" custLinFactNeighborY="46318">
        <dgm:presLayoutVars>
          <dgm:chPref val="3"/>
        </dgm:presLayoutVars>
      </dgm:prSet>
      <dgm:spPr/>
    </dgm:pt>
    <dgm:pt modelId="{C7F469D1-DCC2-4D42-A585-10C3DCEDF0B9}" type="pres">
      <dgm:prSet presAssocID="{445D8A13-1B42-3848-9E20-C92B862D6D28}" presName="level3hierChild" presStyleCnt="0"/>
      <dgm:spPr/>
    </dgm:pt>
    <dgm:pt modelId="{3AD8E779-C608-F946-A4E0-9CAE6CB6051E}" type="pres">
      <dgm:prSet presAssocID="{25102007-925B-DE4E-9A28-9EE261E354AE}" presName="conn2-1" presStyleLbl="parChTrans1D2" presStyleIdx="1" presStyleCnt="2"/>
      <dgm:spPr/>
    </dgm:pt>
    <dgm:pt modelId="{0318CF74-CA5D-0C44-9403-3D6E989E8BE2}" type="pres">
      <dgm:prSet presAssocID="{25102007-925B-DE4E-9A28-9EE261E354AE}" presName="connTx" presStyleLbl="parChTrans1D2" presStyleIdx="1" presStyleCnt="2"/>
      <dgm:spPr/>
    </dgm:pt>
    <dgm:pt modelId="{50FB06E9-B926-EF4B-A311-FC896B4E54BB}" type="pres">
      <dgm:prSet presAssocID="{C0A4A39D-070F-1E4F-9C7F-B81BD16613BE}" presName="root2" presStyleCnt="0"/>
      <dgm:spPr/>
    </dgm:pt>
    <dgm:pt modelId="{1ED3AF3F-A29C-914A-8B90-44F957421B05}" type="pres">
      <dgm:prSet presAssocID="{C0A4A39D-070F-1E4F-9C7F-B81BD16613BE}" presName="LevelTwoTextNode" presStyleLbl="node2" presStyleIdx="1" presStyleCnt="2" custScaleX="169915" custScaleY="29866" custLinFactY="7311" custLinFactNeighborX="5898" custLinFactNeighborY="100000">
        <dgm:presLayoutVars>
          <dgm:chPref val="3"/>
        </dgm:presLayoutVars>
      </dgm:prSet>
      <dgm:spPr/>
    </dgm:pt>
    <dgm:pt modelId="{EFBC553A-99B0-2348-B9EF-C4EAAFDF480A}" type="pres">
      <dgm:prSet presAssocID="{C0A4A39D-070F-1E4F-9C7F-B81BD16613BE}" presName="level3hierChild" presStyleCnt="0"/>
      <dgm:spPr/>
    </dgm:pt>
    <dgm:pt modelId="{E3B4D548-1CDC-354B-9310-0DA5E3027B68}" type="pres">
      <dgm:prSet presAssocID="{3601D876-C454-CE4F-A8A0-4346923B59F8}" presName="conn2-1" presStyleLbl="parChTrans1D3" presStyleIdx="3" presStyleCnt="5"/>
      <dgm:spPr/>
    </dgm:pt>
    <dgm:pt modelId="{50CB631A-F0DA-7C4F-9EA6-1F054E95539F}" type="pres">
      <dgm:prSet presAssocID="{3601D876-C454-CE4F-A8A0-4346923B59F8}" presName="connTx" presStyleLbl="parChTrans1D3" presStyleIdx="3" presStyleCnt="5"/>
      <dgm:spPr/>
    </dgm:pt>
    <dgm:pt modelId="{501CD0AC-4615-794A-BB4D-999D9DE439C1}" type="pres">
      <dgm:prSet presAssocID="{12335C4F-A424-4947-92B7-4E908D7C8313}" presName="root2" presStyleCnt="0"/>
      <dgm:spPr/>
    </dgm:pt>
    <dgm:pt modelId="{55EB63C8-C285-9A4D-83E9-B271A9078043}" type="pres">
      <dgm:prSet presAssocID="{12335C4F-A424-4947-92B7-4E908D7C8313}" presName="LevelTwoTextNode" presStyleLbl="node3" presStyleIdx="3" presStyleCnt="5" custScaleX="169915" custScaleY="51614" custLinFactNeighborX="-4976" custLinFactNeighborY="85398">
        <dgm:presLayoutVars>
          <dgm:chPref val="3"/>
        </dgm:presLayoutVars>
      </dgm:prSet>
      <dgm:spPr/>
    </dgm:pt>
    <dgm:pt modelId="{9E463540-FA82-6745-92F6-119B721D5AEF}" type="pres">
      <dgm:prSet presAssocID="{12335C4F-A424-4947-92B7-4E908D7C8313}" presName="level3hierChild" presStyleCnt="0"/>
      <dgm:spPr/>
    </dgm:pt>
    <dgm:pt modelId="{D44CEBA9-263E-2842-9230-B130C935A4D3}" type="pres">
      <dgm:prSet presAssocID="{BBA83264-9574-E74F-9219-91FCD8C8EB08}" presName="conn2-1" presStyleLbl="parChTrans1D4" presStyleIdx="6" presStyleCnt="9"/>
      <dgm:spPr/>
    </dgm:pt>
    <dgm:pt modelId="{22902222-E08A-6340-AEE0-F35E7A859BF5}" type="pres">
      <dgm:prSet presAssocID="{BBA83264-9574-E74F-9219-91FCD8C8EB08}" presName="connTx" presStyleLbl="parChTrans1D4" presStyleIdx="6" presStyleCnt="9"/>
      <dgm:spPr/>
    </dgm:pt>
    <dgm:pt modelId="{2DDB9A72-1A3E-2B4C-9401-F76091913C2A}" type="pres">
      <dgm:prSet presAssocID="{4A9D0D7A-4C44-5A4B-A8F3-5A5C3EEE7E35}" presName="root2" presStyleCnt="0"/>
      <dgm:spPr/>
    </dgm:pt>
    <dgm:pt modelId="{692E8B56-F093-824F-8CD7-D3C2D6C5CB5D}" type="pres">
      <dgm:prSet presAssocID="{4A9D0D7A-4C44-5A4B-A8F3-5A5C3EEE7E35}" presName="LevelTwoTextNode" presStyleLbl="node4" presStyleIdx="6" presStyleCnt="9" custScaleX="165733" custScaleY="51614" custLinFactNeighborX="5129" custLinFactNeighborY="88112">
        <dgm:presLayoutVars>
          <dgm:chPref val="3"/>
        </dgm:presLayoutVars>
      </dgm:prSet>
      <dgm:spPr/>
    </dgm:pt>
    <dgm:pt modelId="{53F73CB3-C1FE-9E4C-B7F5-6B336AFD2BB6}" type="pres">
      <dgm:prSet presAssocID="{4A9D0D7A-4C44-5A4B-A8F3-5A5C3EEE7E35}" presName="level3hierChild" presStyleCnt="0"/>
      <dgm:spPr/>
    </dgm:pt>
    <dgm:pt modelId="{E7CB67AD-6CC4-EA4E-9CBE-0652335CF45E}" type="pres">
      <dgm:prSet presAssocID="{E1E2BF3E-9C4F-2D45-A71F-FCA511FAE72B}" presName="conn2-1" presStyleLbl="parChTrans1D4" presStyleIdx="7" presStyleCnt="9"/>
      <dgm:spPr/>
    </dgm:pt>
    <dgm:pt modelId="{E98D3055-1C7F-8546-8EDB-8FF4EF119B26}" type="pres">
      <dgm:prSet presAssocID="{E1E2BF3E-9C4F-2D45-A71F-FCA511FAE72B}" presName="connTx" presStyleLbl="parChTrans1D4" presStyleIdx="7" presStyleCnt="9"/>
      <dgm:spPr/>
    </dgm:pt>
    <dgm:pt modelId="{C8D530EB-FA72-5F40-AECA-DC6BE12889BB}" type="pres">
      <dgm:prSet presAssocID="{FC47C6D9-CD56-314F-A510-02FFE65F3345}" presName="root2" presStyleCnt="0"/>
      <dgm:spPr/>
    </dgm:pt>
    <dgm:pt modelId="{C7AD653F-0BD1-5349-8841-13CD17ACF26F}" type="pres">
      <dgm:prSet presAssocID="{FC47C6D9-CD56-314F-A510-02FFE65F3345}" presName="LevelTwoTextNode" presStyleLbl="node4" presStyleIdx="7" presStyleCnt="9" custScaleX="165733" custScaleY="51614" custLinFactY="20679" custLinFactNeighborX="5129" custLinFactNeighborY="100000">
        <dgm:presLayoutVars>
          <dgm:chPref val="3"/>
        </dgm:presLayoutVars>
      </dgm:prSet>
      <dgm:spPr/>
    </dgm:pt>
    <dgm:pt modelId="{F84BDE17-9CC4-AF4D-89B9-13C4075125BA}" type="pres">
      <dgm:prSet presAssocID="{FC47C6D9-CD56-314F-A510-02FFE65F3345}" presName="level3hierChild" presStyleCnt="0"/>
      <dgm:spPr/>
    </dgm:pt>
    <dgm:pt modelId="{1D47C3DF-CF56-EB41-AC66-E1445858393E}" type="pres">
      <dgm:prSet presAssocID="{0264A1CD-E10C-9240-9FB3-91EFDF477CFB}" presName="conn2-1" presStyleLbl="parChTrans1D3" presStyleIdx="4" presStyleCnt="5"/>
      <dgm:spPr/>
    </dgm:pt>
    <dgm:pt modelId="{FFDA7164-F4EC-BF49-8AF4-C149C4F42C2C}" type="pres">
      <dgm:prSet presAssocID="{0264A1CD-E10C-9240-9FB3-91EFDF477CFB}" presName="connTx" presStyleLbl="parChTrans1D3" presStyleIdx="4" presStyleCnt="5"/>
      <dgm:spPr/>
    </dgm:pt>
    <dgm:pt modelId="{5A6C43E6-4312-854E-B279-8F0D9866C1F7}" type="pres">
      <dgm:prSet presAssocID="{197DDB44-CD80-F34B-9A84-33561B1FB73C}" presName="root2" presStyleCnt="0"/>
      <dgm:spPr/>
    </dgm:pt>
    <dgm:pt modelId="{47216F49-14C9-9C4C-8E83-CB812157C529}" type="pres">
      <dgm:prSet presAssocID="{197DDB44-CD80-F34B-9A84-33561B1FB73C}" presName="LevelTwoTextNode" presStyleLbl="node3" presStyleIdx="4" presStyleCnt="5" custScaleX="169915" custScaleY="51614" custLinFactY="53619" custLinFactNeighborX="-3980" custLinFactNeighborY="100000">
        <dgm:presLayoutVars>
          <dgm:chPref val="3"/>
        </dgm:presLayoutVars>
      </dgm:prSet>
      <dgm:spPr/>
    </dgm:pt>
    <dgm:pt modelId="{42856FE2-25DA-754A-8F7D-FEFF7E70CF4F}" type="pres">
      <dgm:prSet presAssocID="{197DDB44-CD80-F34B-9A84-33561B1FB73C}" presName="level3hierChild" presStyleCnt="0"/>
      <dgm:spPr/>
    </dgm:pt>
    <dgm:pt modelId="{F21BC098-008F-7548-8A63-019533E16913}" type="pres">
      <dgm:prSet presAssocID="{789BAA31-259F-5748-9413-611A730FC513}" presName="conn2-1" presStyleLbl="parChTrans1D4" presStyleIdx="8" presStyleCnt="9"/>
      <dgm:spPr/>
    </dgm:pt>
    <dgm:pt modelId="{D718E2D3-6768-4F41-8AA3-0B32942BB2FB}" type="pres">
      <dgm:prSet presAssocID="{789BAA31-259F-5748-9413-611A730FC513}" presName="connTx" presStyleLbl="parChTrans1D4" presStyleIdx="8" presStyleCnt="9"/>
      <dgm:spPr/>
    </dgm:pt>
    <dgm:pt modelId="{EE8F3979-CB64-3949-ABC0-A51EFAF433B8}" type="pres">
      <dgm:prSet presAssocID="{C6D24CE5-AE99-B84C-849D-726A36FD67E7}" presName="root2" presStyleCnt="0"/>
      <dgm:spPr/>
    </dgm:pt>
    <dgm:pt modelId="{2CD57A17-608D-4A4B-A58D-6C798D284D97}" type="pres">
      <dgm:prSet presAssocID="{C6D24CE5-AE99-B84C-849D-726A36FD67E7}" presName="LevelTwoTextNode" presStyleLbl="node4" presStyleIdx="8" presStyleCnt="9" custScaleX="165733" custScaleY="51614" custLinFactY="53619" custLinFactNeighborX="5208" custLinFactNeighborY="100000">
        <dgm:presLayoutVars>
          <dgm:chPref val="3"/>
        </dgm:presLayoutVars>
      </dgm:prSet>
      <dgm:spPr/>
    </dgm:pt>
    <dgm:pt modelId="{24653A2A-CA1F-724E-9619-4148B08E23BB}" type="pres">
      <dgm:prSet presAssocID="{C6D24CE5-AE99-B84C-849D-726A36FD67E7}" presName="level3hierChild" presStyleCnt="0"/>
      <dgm:spPr/>
    </dgm:pt>
  </dgm:ptLst>
  <dgm:cxnLst>
    <dgm:cxn modelId="{A1444806-72AA-9F4B-A8ED-B40554405F34}" type="presOf" srcId="{9CE044FB-F6DD-7547-804C-9802C0360A53}" destId="{F9271FCB-135A-D542-B69A-C7A3AC368A25}" srcOrd="1" destOrd="0" presId="urn:microsoft.com/office/officeart/2005/8/layout/hierarchy2"/>
    <dgm:cxn modelId="{ADBEAA06-507F-1D4C-B765-34557B83CD66}" type="presOf" srcId="{065FD601-E6EE-E444-A432-89C521FAF8CD}" destId="{C53A57FA-C06C-5D4C-8D3B-EE8F83D38BB0}" srcOrd="0" destOrd="0" presId="urn:microsoft.com/office/officeart/2005/8/layout/hierarchy2"/>
    <dgm:cxn modelId="{2C771708-9F9C-D145-B4E0-2987574A1204}" type="presOf" srcId="{25102007-925B-DE4E-9A28-9EE261E354AE}" destId="{3AD8E779-C608-F946-A4E0-9CAE6CB6051E}" srcOrd="0" destOrd="0" presId="urn:microsoft.com/office/officeart/2005/8/layout/hierarchy2"/>
    <dgm:cxn modelId="{D64FF40C-5557-5E47-B71F-18CD295E246D}" type="presOf" srcId="{BF98A141-1BEC-B74F-AE5F-B54756D0EC74}" destId="{BD41CDA2-F2D8-494E-BDBD-A9B78B2C3480}" srcOrd="0" destOrd="0" presId="urn:microsoft.com/office/officeart/2005/8/layout/hierarchy2"/>
    <dgm:cxn modelId="{BD86060D-D9AA-9440-AFF5-572C43A37B77}" srcId="{26B02B05-1275-9545-8660-3E2765529C58}" destId="{A78B1654-B3F2-7148-9691-BC8153C98F31}" srcOrd="0" destOrd="0" parTransId="{EB9AFD59-FBCD-EC45-A474-FD218940A27E}" sibTransId="{A72EDE19-2BFD-634D-9D46-B92B50B1C7E2}"/>
    <dgm:cxn modelId="{2769CA12-5AA9-CB45-8DB9-66B77D4234B1}" type="presOf" srcId="{0264A1CD-E10C-9240-9FB3-91EFDF477CFB}" destId="{1D47C3DF-CF56-EB41-AC66-E1445858393E}" srcOrd="0" destOrd="0" presId="urn:microsoft.com/office/officeart/2005/8/layout/hierarchy2"/>
    <dgm:cxn modelId="{303BDF1F-F020-A048-9BD1-417BB28CFA63}" type="presOf" srcId="{26B02B05-1275-9545-8660-3E2765529C58}" destId="{D5846AAA-B6C7-0B4D-B6C0-CABB2EABAB95}" srcOrd="0" destOrd="0" presId="urn:microsoft.com/office/officeart/2005/8/layout/hierarchy2"/>
    <dgm:cxn modelId="{EE0C2223-1FB2-4446-83D2-504D8FBD1F51}" type="presOf" srcId="{A78B1654-B3F2-7148-9691-BC8153C98F31}" destId="{D193F648-4B43-B44F-B781-7200714BE3BB}" srcOrd="0" destOrd="0" presId="urn:microsoft.com/office/officeart/2005/8/layout/hierarchy2"/>
    <dgm:cxn modelId="{6598BA24-3D7B-304E-ADD8-82C9C3B73A10}" type="presOf" srcId="{149FE57D-33C5-1140-8BDD-4689B15F7375}" destId="{920EB7EC-B9FC-6940-910C-036EC0642978}" srcOrd="1" destOrd="0" presId="urn:microsoft.com/office/officeart/2005/8/layout/hierarchy2"/>
    <dgm:cxn modelId="{A0DF3526-EA08-9E45-B70C-3F82E64A2A21}" srcId="{12335C4F-A424-4947-92B7-4E908D7C8313}" destId="{FC47C6D9-CD56-314F-A510-02FFE65F3345}" srcOrd="1" destOrd="0" parTransId="{E1E2BF3E-9C4F-2D45-A71F-FCA511FAE72B}" sibTransId="{A6C4E05E-9DFA-144C-80D9-BAE9A0AAC3CD}"/>
    <dgm:cxn modelId="{9913C226-07D7-9E42-BB9A-E709C6E1C088}" type="presOf" srcId="{814B30CE-8EE7-7046-95D8-3573385FE148}" destId="{68A1E01D-5EC9-DF4C-B5FA-7CF5308C3C2B}" srcOrd="1" destOrd="0" presId="urn:microsoft.com/office/officeart/2005/8/layout/hierarchy2"/>
    <dgm:cxn modelId="{B001CC26-2B5F-BC41-99C8-5CFB358B1627}" srcId="{906DC36B-8392-3444-9BC3-E84CF7CC86E1}" destId="{4A6BB34A-C328-C448-A46A-210F88643F6E}" srcOrd="0" destOrd="0" parTransId="{F742B138-3539-1D40-BE24-79F766A202F7}" sibTransId="{42AF90A0-EA7F-9046-96CA-8082E829302C}"/>
    <dgm:cxn modelId="{02443C30-F525-D348-AB34-F6BFB4163762}" type="presOf" srcId="{BBA83264-9574-E74F-9219-91FCD8C8EB08}" destId="{D44CEBA9-263E-2842-9230-B130C935A4D3}" srcOrd="0" destOrd="0" presId="urn:microsoft.com/office/officeart/2005/8/layout/hierarchy2"/>
    <dgm:cxn modelId="{069C4139-B72F-A749-BC77-A0CCD5A7D5B4}" srcId="{1627D170-1DFB-7644-B376-48FD42D99285}" destId="{26B02B05-1275-9545-8660-3E2765529C58}" srcOrd="2" destOrd="0" parTransId="{F50BF520-54C7-DE4A-9122-8E3599EFB994}" sibTransId="{DC50093D-6DD7-DC49-B259-BCC055B58CAA}"/>
    <dgm:cxn modelId="{8FDCA33A-3E06-7E46-ABF1-664F499DA49B}" type="presOf" srcId="{1627D170-1DFB-7644-B376-48FD42D99285}" destId="{6A350039-7C8D-2C47-86BA-014AB794CC1A}" srcOrd="0" destOrd="0" presId="urn:microsoft.com/office/officeart/2005/8/layout/hierarchy2"/>
    <dgm:cxn modelId="{D61B553C-9D97-D845-B08E-4CEC4C489111}" srcId="{BF98A141-1BEC-B74F-AE5F-B54756D0EC74}" destId="{065FD601-E6EE-E444-A432-89C521FAF8CD}" srcOrd="0" destOrd="0" parTransId="{5BC3AC0B-CBC8-244A-8B6A-9122312AF7E2}" sibTransId="{9C6F3D67-18AB-B84E-B1ED-0D5119C1791D}"/>
    <dgm:cxn modelId="{D45C8045-DC55-F644-9209-A4BC1C2FC4BE}" type="presOf" srcId="{C0A4A39D-070F-1E4F-9C7F-B81BD16613BE}" destId="{1ED3AF3F-A29C-914A-8B90-44F957421B05}" srcOrd="0" destOrd="0" presId="urn:microsoft.com/office/officeart/2005/8/layout/hierarchy2"/>
    <dgm:cxn modelId="{005CB34B-F71C-354F-ABBA-CF90FAE6A323}" type="presOf" srcId="{0264A1CD-E10C-9240-9FB3-91EFDF477CFB}" destId="{FFDA7164-F4EC-BF49-8AF4-C149C4F42C2C}" srcOrd="1" destOrd="0" presId="urn:microsoft.com/office/officeart/2005/8/layout/hierarchy2"/>
    <dgm:cxn modelId="{669FC04B-8AD8-6444-82FD-24C1522BEBB7}" type="presOf" srcId="{33A51E79-5C76-8E43-92BF-96C12A9FC3E5}" destId="{58E79A3D-4037-404D-BDE6-AC82E00826D2}" srcOrd="1" destOrd="0" presId="urn:microsoft.com/office/officeart/2005/8/layout/hierarchy2"/>
    <dgm:cxn modelId="{7D10014E-3623-6B4F-AF26-44521568F0BF}" type="presOf" srcId="{3601D876-C454-CE4F-A8A0-4346923B59F8}" destId="{50CB631A-F0DA-7C4F-9EA6-1F054E95539F}" srcOrd="1" destOrd="0" presId="urn:microsoft.com/office/officeart/2005/8/layout/hierarchy2"/>
    <dgm:cxn modelId="{DBA92F52-147C-C445-B473-CEDA30474D59}" srcId="{197DDB44-CD80-F34B-9A84-33561B1FB73C}" destId="{C6D24CE5-AE99-B84C-849D-726A36FD67E7}" srcOrd="0" destOrd="0" parTransId="{789BAA31-259F-5748-9413-611A730FC513}" sibTransId="{9D10549A-5800-3442-80FD-5BD45378D4A2}"/>
    <dgm:cxn modelId="{81151C59-B3FA-D742-9FE2-AEE5DEFFA013}" srcId="{C0A4A39D-070F-1E4F-9C7F-B81BD16613BE}" destId="{197DDB44-CD80-F34B-9A84-33561B1FB73C}" srcOrd="1" destOrd="0" parTransId="{0264A1CD-E10C-9240-9FB3-91EFDF477CFB}" sibTransId="{6FC3841C-0A9A-1C48-937B-E029ECE7A1A3}"/>
    <dgm:cxn modelId="{29A4575C-49B3-084A-AB71-895C33525004}" type="presOf" srcId="{E9C4EDCB-428D-784C-AD80-D0B219E613A9}" destId="{D61F7C8B-A5ED-8C40-B103-A15357BAEAEF}" srcOrd="0" destOrd="0" presId="urn:microsoft.com/office/officeart/2005/8/layout/hierarchy2"/>
    <dgm:cxn modelId="{3351815C-51C6-5C4E-9E11-DEE42A94ACDF}" type="presOf" srcId="{E1E2BF3E-9C4F-2D45-A71F-FCA511FAE72B}" destId="{E98D3055-1C7F-8546-8EDB-8FF4EF119B26}" srcOrd="1" destOrd="0" presId="urn:microsoft.com/office/officeart/2005/8/layout/hierarchy2"/>
    <dgm:cxn modelId="{7313EC5C-69ED-CF4D-832E-4AE56EC5BD17}" type="presOf" srcId="{9CE044FB-F6DD-7547-804C-9802C0360A53}" destId="{D04A85D0-22F3-2242-AEFE-9F75BFA83078}" srcOrd="0" destOrd="0" presId="urn:microsoft.com/office/officeart/2005/8/layout/hierarchy2"/>
    <dgm:cxn modelId="{F06A8764-C6AA-1748-A4F6-14D4A7572353}" type="presOf" srcId="{EB9AFD59-FBCD-EC45-A474-FD218940A27E}" destId="{6A991A5C-1D05-9441-A4DD-A9727405200E}" srcOrd="1" destOrd="0" presId="urn:microsoft.com/office/officeart/2005/8/layout/hierarchy2"/>
    <dgm:cxn modelId="{DD377E69-3056-3846-8238-29ADD68AAC8C}" srcId="{1627D170-1DFB-7644-B376-48FD42D99285}" destId="{E88C264E-6FBC-F541-9E55-9D1E921BDC01}" srcOrd="1" destOrd="0" parTransId="{E9C4EDCB-428D-784C-AD80-D0B219E613A9}" sibTransId="{FB2C8F88-F282-A148-A811-1F13BA1130AD}"/>
    <dgm:cxn modelId="{2D6D8B77-AC07-9743-B917-9134DE41D2FE}" type="presOf" srcId="{F742B138-3539-1D40-BE24-79F766A202F7}" destId="{8E05E69D-D242-B545-AD7A-221B5838F70F}" srcOrd="1" destOrd="0" presId="urn:microsoft.com/office/officeart/2005/8/layout/hierarchy2"/>
    <dgm:cxn modelId="{AE7BD57A-BBAF-CC4E-8E66-83F8FA37AFBF}" type="presOf" srcId="{F50BF520-54C7-DE4A-9122-8E3599EFB994}" destId="{C06C3028-656B-2343-93E4-795AF3046270}" srcOrd="1" destOrd="0" presId="urn:microsoft.com/office/officeart/2005/8/layout/hierarchy2"/>
    <dgm:cxn modelId="{7FD37581-84EF-E241-B015-1FCC40E7AA78}" srcId="{12335C4F-A424-4947-92B7-4E908D7C8313}" destId="{4A9D0D7A-4C44-5A4B-A8F3-5A5C3EEE7E35}" srcOrd="0" destOrd="0" parTransId="{BBA83264-9574-E74F-9219-91FCD8C8EB08}" sibTransId="{09B348CB-0D00-2843-9DA0-29AFCEDD6984}"/>
    <dgm:cxn modelId="{CAD78483-FFDE-BE4A-ABF4-F1175AC0FBFA}" type="presOf" srcId="{E1E2BF3E-9C4F-2D45-A71F-FCA511FAE72B}" destId="{E7CB67AD-6CC4-EA4E-9CBE-0652335CF45E}" srcOrd="0" destOrd="0" presId="urn:microsoft.com/office/officeart/2005/8/layout/hierarchy2"/>
    <dgm:cxn modelId="{21E8978E-BA20-CF46-995A-7F717328D1BA}" type="presOf" srcId="{F50BF520-54C7-DE4A-9122-8E3599EFB994}" destId="{93072A30-1E2F-164E-A1AD-657EBAC397C3}" srcOrd="0" destOrd="0" presId="urn:microsoft.com/office/officeart/2005/8/layout/hierarchy2"/>
    <dgm:cxn modelId="{A2B19991-8996-CC48-9484-775EE5482F51}" type="presOf" srcId="{BBA83264-9574-E74F-9219-91FCD8C8EB08}" destId="{22902222-E08A-6340-AEE0-F35E7A859BF5}" srcOrd="1" destOrd="0" presId="urn:microsoft.com/office/officeart/2005/8/layout/hierarchy2"/>
    <dgm:cxn modelId="{E6E78F9A-CCC1-DE48-BF70-757284EDCF5F}" type="presOf" srcId="{445D8A13-1B42-3848-9E20-C92B862D6D28}" destId="{AF8CA463-BB93-E545-994A-B2440E241E01}" srcOrd="0" destOrd="0" presId="urn:microsoft.com/office/officeart/2005/8/layout/hierarchy2"/>
    <dgm:cxn modelId="{259E679E-C224-0A4B-A74C-D72544039949}" srcId="{065FD601-E6EE-E444-A432-89C521FAF8CD}" destId="{C0A4A39D-070F-1E4F-9C7F-B81BD16613BE}" srcOrd="1" destOrd="0" parTransId="{25102007-925B-DE4E-9A28-9EE261E354AE}" sibTransId="{45E94E4A-6DDB-974D-97F0-67B6A7915222}"/>
    <dgm:cxn modelId="{ACEE8AA0-0DAA-4443-9714-9F1CDDBA4FC3}" type="presOf" srcId="{EB9AFD59-FBCD-EC45-A474-FD218940A27E}" destId="{286362DD-DABE-A34C-81DB-AA493905651A}" srcOrd="0" destOrd="0" presId="urn:microsoft.com/office/officeart/2005/8/layout/hierarchy2"/>
    <dgm:cxn modelId="{173858A4-1422-DA4C-B2B3-0FE7929C01BB}" srcId="{26B02B05-1275-9545-8660-3E2765529C58}" destId="{445D8A13-1B42-3848-9E20-C92B862D6D28}" srcOrd="1" destOrd="0" parTransId="{2E780FEC-CBFD-EE45-AF54-7A8D37DC917B}" sibTransId="{0C92B8E3-73D0-BF4E-83E7-F50AACFEB5BB}"/>
    <dgm:cxn modelId="{591085A4-556B-1646-B45D-52597002FE8B}" type="presOf" srcId="{149FE57D-33C5-1140-8BDD-4689B15F7375}" destId="{B79E8A00-5C21-D94D-A2E1-6FC9C4A64917}" srcOrd="0" destOrd="0" presId="urn:microsoft.com/office/officeart/2005/8/layout/hierarchy2"/>
    <dgm:cxn modelId="{C699BCAE-6144-AB41-8FFD-3018CADF6152}" type="presOf" srcId="{4A6BB34A-C328-C448-A46A-210F88643F6E}" destId="{CE5D48B1-4ED3-0248-A233-5077B357B28C}" srcOrd="0" destOrd="0" presId="urn:microsoft.com/office/officeart/2005/8/layout/hierarchy2"/>
    <dgm:cxn modelId="{F469F1AF-E0C1-B94F-8403-9FF5D368DF77}" srcId="{1627D170-1DFB-7644-B376-48FD42D99285}" destId="{906DC36B-8392-3444-9BC3-E84CF7CC86E1}" srcOrd="0" destOrd="0" parTransId="{149FE57D-33C5-1140-8BDD-4689B15F7375}" sibTransId="{5EC24D24-C3F2-2D4E-911E-1BE51C2FFD1E}"/>
    <dgm:cxn modelId="{314973B2-F1CA-184C-8EED-F96F21A3EC0D}" type="presOf" srcId="{A9C99B4F-5158-8B4A-A389-D4307A25C869}" destId="{4A1CBDE0-B5C4-7541-9077-F1D658F58485}" srcOrd="0" destOrd="0" presId="urn:microsoft.com/office/officeart/2005/8/layout/hierarchy2"/>
    <dgm:cxn modelId="{F7A509BC-85BA-6745-90F5-9CA8A7636BFC}" type="presOf" srcId="{12335C4F-A424-4947-92B7-4E908D7C8313}" destId="{55EB63C8-C285-9A4D-83E9-B271A9078043}" srcOrd="0" destOrd="0" presId="urn:microsoft.com/office/officeart/2005/8/layout/hierarchy2"/>
    <dgm:cxn modelId="{E6868DBC-78B1-4B44-8902-9803237ED632}" srcId="{906DC36B-8392-3444-9BC3-E84CF7CC86E1}" destId="{A9C99B4F-5158-8B4A-A389-D4307A25C869}" srcOrd="1" destOrd="0" parTransId="{814B30CE-8EE7-7046-95D8-3573385FE148}" sibTransId="{D6CEA132-5803-9548-8BCC-481767EE2174}"/>
    <dgm:cxn modelId="{526340C0-E9F4-3F40-B318-B2B5EFD84096}" type="presOf" srcId="{935B9EB2-5AD8-074D-B792-22C9CE824404}" destId="{752A90BD-F92D-0B46-BE3D-AD1A61DD7988}" srcOrd="0" destOrd="0" presId="urn:microsoft.com/office/officeart/2005/8/layout/hierarchy2"/>
    <dgm:cxn modelId="{6F506BC1-5B9D-2540-9B3D-224809C9ED70}" type="presOf" srcId="{2E780FEC-CBFD-EE45-AF54-7A8D37DC917B}" destId="{C5C06F52-F34F-E94F-B3BB-1CDCBF96974C}" srcOrd="1" destOrd="0" presId="urn:microsoft.com/office/officeart/2005/8/layout/hierarchy2"/>
    <dgm:cxn modelId="{A7F375C2-B9CF-1543-ABFB-CA4AA085FC36}" type="presOf" srcId="{F742B138-3539-1D40-BE24-79F766A202F7}" destId="{C50F6153-2355-3141-A572-600C6C060FE0}" srcOrd="0" destOrd="0" presId="urn:microsoft.com/office/officeart/2005/8/layout/hierarchy2"/>
    <dgm:cxn modelId="{CBA4DCC2-5906-344B-A9D4-69A8B5AA2965}" type="presOf" srcId="{814B30CE-8EE7-7046-95D8-3573385FE148}" destId="{F14AE9CC-52F9-7443-9672-7C404C10A8DC}" srcOrd="0" destOrd="0" presId="urn:microsoft.com/office/officeart/2005/8/layout/hierarchy2"/>
    <dgm:cxn modelId="{3F6B70C7-BB3A-8547-803F-33FE922E617C}" srcId="{C0A4A39D-070F-1E4F-9C7F-B81BD16613BE}" destId="{12335C4F-A424-4947-92B7-4E908D7C8313}" srcOrd="0" destOrd="0" parTransId="{3601D876-C454-CE4F-A8A0-4346923B59F8}" sibTransId="{F67AC94C-B56E-E343-8E88-30278859174E}"/>
    <dgm:cxn modelId="{080472CE-F1F0-954A-8585-A48466EDD018}" srcId="{E88C264E-6FBC-F541-9E55-9D1E921BDC01}" destId="{935B9EB2-5AD8-074D-B792-22C9CE824404}" srcOrd="1" destOrd="0" parTransId="{33A51E79-5C76-8E43-92BF-96C12A9FC3E5}" sibTransId="{B794EF86-EB29-5546-9CB3-FFA2D4E6009F}"/>
    <dgm:cxn modelId="{EDCBFCCE-82D5-4148-9101-90B75BD78F26}" type="presOf" srcId="{789BAA31-259F-5748-9413-611A730FC513}" destId="{D718E2D3-6768-4F41-8AA3-0B32942BB2FB}" srcOrd="1" destOrd="0" presId="urn:microsoft.com/office/officeart/2005/8/layout/hierarchy2"/>
    <dgm:cxn modelId="{645511D0-901C-4F40-B26E-7ABB35445634}" type="presOf" srcId="{4326440E-1951-E247-A956-05778DF92906}" destId="{62A890CD-A0C3-5749-A0AD-C0DB781F4179}" srcOrd="0" destOrd="0" presId="urn:microsoft.com/office/officeart/2005/8/layout/hierarchy2"/>
    <dgm:cxn modelId="{388143DC-0D0D-164E-B84E-F6D98EB53806}" type="presOf" srcId="{2E780FEC-CBFD-EE45-AF54-7A8D37DC917B}" destId="{8BA65D44-F2EB-794B-ABF7-3D9EA5A37D7F}" srcOrd="0" destOrd="0" presId="urn:microsoft.com/office/officeart/2005/8/layout/hierarchy2"/>
    <dgm:cxn modelId="{891E7EDC-C589-A848-9B11-4013D22C7479}" type="presOf" srcId="{27C2C2EA-72DB-2C46-BB0F-8DBE13A9A273}" destId="{7DA53020-2EBB-FF44-B3C0-D35BEF5AB7F4}" srcOrd="1" destOrd="0" presId="urn:microsoft.com/office/officeart/2005/8/layout/hierarchy2"/>
    <dgm:cxn modelId="{3668F0DD-AEAA-224D-A775-510AFF732A79}" type="presOf" srcId="{4A9D0D7A-4C44-5A4B-A8F3-5A5C3EEE7E35}" destId="{692E8B56-F093-824F-8CD7-D3C2D6C5CB5D}" srcOrd="0" destOrd="0" presId="urn:microsoft.com/office/officeart/2005/8/layout/hierarchy2"/>
    <dgm:cxn modelId="{37E009DE-8B9A-FB41-931F-655EA0C2367F}" srcId="{065FD601-E6EE-E444-A432-89C521FAF8CD}" destId="{1627D170-1DFB-7644-B376-48FD42D99285}" srcOrd="0" destOrd="0" parTransId="{9CE044FB-F6DD-7547-804C-9802C0360A53}" sibTransId="{C2A4C683-D1FB-0145-AF6B-1C2779B4C40F}"/>
    <dgm:cxn modelId="{998550E2-068B-494E-9C2D-08FAF76894A5}" type="presOf" srcId="{197DDB44-CD80-F34B-9A84-33561B1FB73C}" destId="{47216F49-14C9-9C4C-8E83-CB812157C529}" srcOrd="0" destOrd="0" presId="urn:microsoft.com/office/officeart/2005/8/layout/hierarchy2"/>
    <dgm:cxn modelId="{B0D763E5-1EF1-454D-929F-C82711B18BA9}" type="presOf" srcId="{789BAA31-259F-5748-9413-611A730FC513}" destId="{F21BC098-008F-7548-8A63-019533E16913}" srcOrd="0" destOrd="0" presId="urn:microsoft.com/office/officeart/2005/8/layout/hierarchy2"/>
    <dgm:cxn modelId="{555768E5-F733-4142-BE1D-535C9D2BAEF5}" type="presOf" srcId="{33A51E79-5C76-8E43-92BF-96C12A9FC3E5}" destId="{172C92D7-A0FC-3D46-95D5-B11946FA5C63}" srcOrd="0" destOrd="0" presId="urn:microsoft.com/office/officeart/2005/8/layout/hierarchy2"/>
    <dgm:cxn modelId="{15DC23E8-5DF2-8F4C-9C53-B1E60B46700D}" type="presOf" srcId="{3601D876-C454-CE4F-A8A0-4346923B59F8}" destId="{E3B4D548-1CDC-354B-9310-0DA5E3027B68}" srcOrd="0" destOrd="0" presId="urn:microsoft.com/office/officeart/2005/8/layout/hierarchy2"/>
    <dgm:cxn modelId="{078132E9-3293-CC42-83D8-C2EDC35705F2}" type="presOf" srcId="{25102007-925B-DE4E-9A28-9EE261E354AE}" destId="{0318CF74-CA5D-0C44-9403-3D6E989E8BE2}" srcOrd="1" destOrd="0" presId="urn:microsoft.com/office/officeart/2005/8/layout/hierarchy2"/>
    <dgm:cxn modelId="{7BDFFEEF-CDAF-3842-A7AD-49246E18E2F7}" type="presOf" srcId="{906DC36B-8392-3444-9BC3-E84CF7CC86E1}" destId="{F71C67F7-A2D1-0040-ADB1-C140E2AF40E5}" srcOrd="0" destOrd="0" presId="urn:microsoft.com/office/officeart/2005/8/layout/hierarchy2"/>
    <dgm:cxn modelId="{27B67CF0-D552-4E4B-BEC2-7E743B0C793B}" type="presOf" srcId="{E9C4EDCB-428D-784C-AD80-D0B219E613A9}" destId="{F59F1F32-EACE-1940-A312-0E9A862D705B}" srcOrd="1" destOrd="0" presId="urn:microsoft.com/office/officeart/2005/8/layout/hierarchy2"/>
    <dgm:cxn modelId="{FAA087F1-FA68-464F-9CA7-6CC74E39C137}" type="presOf" srcId="{27C2C2EA-72DB-2C46-BB0F-8DBE13A9A273}" destId="{6FE2FD06-2149-9942-B141-A35E7AAF85A2}" srcOrd="0" destOrd="0" presId="urn:microsoft.com/office/officeart/2005/8/layout/hierarchy2"/>
    <dgm:cxn modelId="{8F8BEAF3-A40F-8745-9569-CE7AF26FB9D6}" type="presOf" srcId="{E88C264E-6FBC-F541-9E55-9D1E921BDC01}" destId="{E93544E9-B019-CC4A-BCF2-8E0AE0136D5C}" srcOrd="0" destOrd="0" presId="urn:microsoft.com/office/officeart/2005/8/layout/hierarchy2"/>
    <dgm:cxn modelId="{83D29EF4-AA2C-C841-8D4B-130E2007EA7A}" type="presOf" srcId="{C6D24CE5-AE99-B84C-849D-726A36FD67E7}" destId="{2CD57A17-608D-4A4B-A58D-6C798D284D97}" srcOrd="0" destOrd="0" presId="urn:microsoft.com/office/officeart/2005/8/layout/hierarchy2"/>
    <dgm:cxn modelId="{ECC2E1F5-1160-A04B-9A03-1425972CE762}" srcId="{E88C264E-6FBC-F541-9E55-9D1E921BDC01}" destId="{4326440E-1951-E247-A956-05778DF92906}" srcOrd="0" destOrd="0" parTransId="{27C2C2EA-72DB-2C46-BB0F-8DBE13A9A273}" sibTransId="{A7CE0EEE-E3F3-784B-B61F-8CF8DAF4DD75}"/>
    <dgm:cxn modelId="{B9AFC8F8-A1A0-7145-87F0-B3429B584733}" type="presOf" srcId="{FC47C6D9-CD56-314F-A510-02FFE65F3345}" destId="{C7AD653F-0BD1-5349-8841-13CD17ACF26F}" srcOrd="0" destOrd="0" presId="urn:microsoft.com/office/officeart/2005/8/layout/hierarchy2"/>
    <dgm:cxn modelId="{2CCE0798-34E8-8347-B76E-E26F79123F51}" type="presParOf" srcId="{BD41CDA2-F2D8-494E-BDBD-A9B78B2C3480}" destId="{69305ACE-07A5-804D-AA8F-ABF80A04585B}" srcOrd="0" destOrd="0" presId="urn:microsoft.com/office/officeart/2005/8/layout/hierarchy2"/>
    <dgm:cxn modelId="{40EB05D2-BB3A-A346-89DD-23E8071DB250}" type="presParOf" srcId="{69305ACE-07A5-804D-AA8F-ABF80A04585B}" destId="{C53A57FA-C06C-5D4C-8D3B-EE8F83D38BB0}" srcOrd="0" destOrd="0" presId="urn:microsoft.com/office/officeart/2005/8/layout/hierarchy2"/>
    <dgm:cxn modelId="{C41B6CAA-445D-E74A-9E7A-3DD709216BBC}" type="presParOf" srcId="{69305ACE-07A5-804D-AA8F-ABF80A04585B}" destId="{FEB67B59-C717-064B-817F-8B9213786769}" srcOrd="1" destOrd="0" presId="urn:microsoft.com/office/officeart/2005/8/layout/hierarchy2"/>
    <dgm:cxn modelId="{8B034331-E967-B440-96CF-A1A8F4408CA5}" type="presParOf" srcId="{FEB67B59-C717-064B-817F-8B9213786769}" destId="{D04A85D0-22F3-2242-AEFE-9F75BFA83078}" srcOrd="0" destOrd="0" presId="urn:microsoft.com/office/officeart/2005/8/layout/hierarchy2"/>
    <dgm:cxn modelId="{BB2CB5B7-B0C4-D445-89D9-357F3A76620A}" type="presParOf" srcId="{D04A85D0-22F3-2242-AEFE-9F75BFA83078}" destId="{F9271FCB-135A-D542-B69A-C7A3AC368A25}" srcOrd="0" destOrd="0" presId="urn:microsoft.com/office/officeart/2005/8/layout/hierarchy2"/>
    <dgm:cxn modelId="{5685A594-3442-A64F-8E56-76F9D2735772}" type="presParOf" srcId="{FEB67B59-C717-064B-817F-8B9213786769}" destId="{664AF57B-64B5-D247-8182-C05D54DFEFBF}" srcOrd="1" destOrd="0" presId="urn:microsoft.com/office/officeart/2005/8/layout/hierarchy2"/>
    <dgm:cxn modelId="{8013D3FB-F394-2F4C-BC13-697E90408B50}" type="presParOf" srcId="{664AF57B-64B5-D247-8182-C05D54DFEFBF}" destId="{6A350039-7C8D-2C47-86BA-014AB794CC1A}" srcOrd="0" destOrd="0" presId="urn:microsoft.com/office/officeart/2005/8/layout/hierarchy2"/>
    <dgm:cxn modelId="{1B1E5C1D-9E39-B643-9965-C278D08650B8}" type="presParOf" srcId="{664AF57B-64B5-D247-8182-C05D54DFEFBF}" destId="{456A2974-C525-3A4A-A70C-3ABA7011EC43}" srcOrd="1" destOrd="0" presId="urn:microsoft.com/office/officeart/2005/8/layout/hierarchy2"/>
    <dgm:cxn modelId="{33F7403E-3336-194A-9C38-06DF5054076B}" type="presParOf" srcId="{456A2974-C525-3A4A-A70C-3ABA7011EC43}" destId="{B79E8A00-5C21-D94D-A2E1-6FC9C4A64917}" srcOrd="0" destOrd="0" presId="urn:microsoft.com/office/officeart/2005/8/layout/hierarchy2"/>
    <dgm:cxn modelId="{84F59C35-DE20-084A-BC09-8D9F3E22FDED}" type="presParOf" srcId="{B79E8A00-5C21-D94D-A2E1-6FC9C4A64917}" destId="{920EB7EC-B9FC-6940-910C-036EC0642978}" srcOrd="0" destOrd="0" presId="urn:microsoft.com/office/officeart/2005/8/layout/hierarchy2"/>
    <dgm:cxn modelId="{C467557F-2D89-2644-A184-FF2059122C3A}" type="presParOf" srcId="{456A2974-C525-3A4A-A70C-3ABA7011EC43}" destId="{BAB4AB11-5EA6-7743-9664-5F6E05CCF3E9}" srcOrd="1" destOrd="0" presId="urn:microsoft.com/office/officeart/2005/8/layout/hierarchy2"/>
    <dgm:cxn modelId="{999024EA-4A9E-A944-83DD-BA25D038C033}" type="presParOf" srcId="{BAB4AB11-5EA6-7743-9664-5F6E05CCF3E9}" destId="{F71C67F7-A2D1-0040-ADB1-C140E2AF40E5}" srcOrd="0" destOrd="0" presId="urn:microsoft.com/office/officeart/2005/8/layout/hierarchy2"/>
    <dgm:cxn modelId="{96E787CC-E670-4645-897C-DE72D2FBEA77}" type="presParOf" srcId="{BAB4AB11-5EA6-7743-9664-5F6E05CCF3E9}" destId="{EAE061F0-5DE8-7D46-A868-878067852658}" srcOrd="1" destOrd="0" presId="urn:microsoft.com/office/officeart/2005/8/layout/hierarchy2"/>
    <dgm:cxn modelId="{CA54AEDA-BE12-B246-9D64-0AE84477B71E}" type="presParOf" srcId="{EAE061F0-5DE8-7D46-A868-878067852658}" destId="{C50F6153-2355-3141-A572-600C6C060FE0}" srcOrd="0" destOrd="0" presId="urn:microsoft.com/office/officeart/2005/8/layout/hierarchy2"/>
    <dgm:cxn modelId="{CBDEF75F-7434-9D46-8BD1-B977B98A046F}" type="presParOf" srcId="{C50F6153-2355-3141-A572-600C6C060FE0}" destId="{8E05E69D-D242-B545-AD7A-221B5838F70F}" srcOrd="0" destOrd="0" presId="urn:microsoft.com/office/officeart/2005/8/layout/hierarchy2"/>
    <dgm:cxn modelId="{4DF81EF0-77EE-4940-B0EC-928DCE7FBDE3}" type="presParOf" srcId="{EAE061F0-5DE8-7D46-A868-878067852658}" destId="{4EFC4051-C487-B14E-BAA0-B0611141E3D0}" srcOrd="1" destOrd="0" presId="urn:microsoft.com/office/officeart/2005/8/layout/hierarchy2"/>
    <dgm:cxn modelId="{743FA27F-87F4-A44D-B18E-7F7CA00A2372}" type="presParOf" srcId="{4EFC4051-C487-B14E-BAA0-B0611141E3D0}" destId="{CE5D48B1-4ED3-0248-A233-5077B357B28C}" srcOrd="0" destOrd="0" presId="urn:microsoft.com/office/officeart/2005/8/layout/hierarchy2"/>
    <dgm:cxn modelId="{CA84B24D-4772-C845-A566-BD6A0EDB6919}" type="presParOf" srcId="{4EFC4051-C487-B14E-BAA0-B0611141E3D0}" destId="{B6D5BD56-6FD1-DA48-97B7-96E8AD661279}" srcOrd="1" destOrd="0" presId="urn:microsoft.com/office/officeart/2005/8/layout/hierarchy2"/>
    <dgm:cxn modelId="{B2C8763A-B8D6-574B-8203-884C5ED41ACB}" type="presParOf" srcId="{EAE061F0-5DE8-7D46-A868-878067852658}" destId="{F14AE9CC-52F9-7443-9672-7C404C10A8DC}" srcOrd="2" destOrd="0" presId="urn:microsoft.com/office/officeart/2005/8/layout/hierarchy2"/>
    <dgm:cxn modelId="{54EB6374-AE93-B849-BD48-8AF417EB7A92}" type="presParOf" srcId="{F14AE9CC-52F9-7443-9672-7C404C10A8DC}" destId="{68A1E01D-5EC9-DF4C-B5FA-7CF5308C3C2B}" srcOrd="0" destOrd="0" presId="urn:microsoft.com/office/officeart/2005/8/layout/hierarchy2"/>
    <dgm:cxn modelId="{BAD3DF85-ECC8-CC4E-BE8A-015AE27139EC}" type="presParOf" srcId="{EAE061F0-5DE8-7D46-A868-878067852658}" destId="{E55D367D-31FD-EC4F-9C1E-DE6B83CB2BC0}" srcOrd="3" destOrd="0" presId="urn:microsoft.com/office/officeart/2005/8/layout/hierarchy2"/>
    <dgm:cxn modelId="{7DB13B0A-066C-F846-8091-F1347FFA19E7}" type="presParOf" srcId="{E55D367D-31FD-EC4F-9C1E-DE6B83CB2BC0}" destId="{4A1CBDE0-B5C4-7541-9077-F1D658F58485}" srcOrd="0" destOrd="0" presId="urn:microsoft.com/office/officeart/2005/8/layout/hierarchy2"/>
    <dgm:cxn modelId="{73C04035-99C2-2E4F-9FD7-7F7B27CECF3E}" type="presParOf" srcId="{E55D367D-31FD-EC4F-9C1E-DE6B83CB2BC0}" destId="{1B0ACC39-7C76-984A-8BED-BA96BE768C71}" srcOrd="1" destOrd="0" presId="urn:microsoft.com/office/officeart/2005/8/layout/hierarchy2"/>
    <dgm:cxn modelId="{B5C52B4C-74BC-404B-8858-3A1ADEA360B0}" type="presParOf" srcId="{456A2974-C525-3A4A-A70C-3ABA7011EC43}" destId="{D61F7C8B-A5ED-8C40-B103-A15357BAEAEF}" srcOrd="2" destOrd="0" presId="urn:microsoft.com/office/officeart/2005/8/layout/hierarchy2"/>
    <dgm:cxn modelId="{DC3D8AD0-F50A-5E44-9A98-430AE1C10BC7}" type="presParOf" srcId="{D61F7C8B-A5ED-8C40-B103-A15357BAEAEF}" destId="{F59F1F32-EACE-1940-A312-0E9A862D705B}" srcOrd="0" destOrd="0" presId="urn:microsoft.com/office/officeart/2005/8/layout/hierarchy2"/>
    <dgm:cxn modelId="{DCC49287-3C9E-AA4A-8A8E-C0C24CAEF4AC}" type="presParOf" srcId="{456A2974-C525-3A4A-A70C-3ABA7011EC43}" destId="{1C476156-A316-1B47-B121-9A74A7B1B9BD}" srcOrd="3" destOrd="0" presId="urn:microsoft.com/office/officeart/2005/8/layout/hierarchy2"/>
    <dgm:cxn modelId="{3EAC6329-8AA6-D549-AE2D-FFB009B82062}" type="presParOf" srcId="{1C476156-A316-1B47-B121-9A74A7B1B9BD}" destId="{E93544E9-B019-CC4A-BCF2-8E0AE0136D5C}" srcOrd="0" destOrd="0" presId="urn:microsoft.com/office/officeart/2005/8/layout/hierarchy2"/>
    <dgm:cxn modelId="{36279BEB-91AC-6943-A1D9-ECFA40FB6387}" type="presParOf" srcId="{1C476156-A316-1B47-B121-9A74A7B1B9BD}" destId="{F163070A-1485-DE4E-B466-670C9C990861}" srcOrd="1" destOrd="0" presId="urn:microsoft.com/office/officeart/2005/8/layout/hierarchy2"/>
    <dgm:cxn modelId="{B7E7C6B9-AB6B-2A41-AC27-1BBC23607C93}" type="presParOf" srcId="{F163070A-1485-DE4E-B466-670C9C990861}" destId="{6FE2FD06-2149-9942-B141-A35E7AAF85A2}" srcOrd="0" destOrd="0" presId="urn:microsoft.com/office/officeart/2005/8/layout/hierarchy2"/>
    <dgm:cxn modelId="{08D5D4F2-9FAA-D843-B3F6-436619EA6177}" type="presParOf" srcId="{6FE2FD06-2149-9942-B141-A35E7AAF85A2}" destId="{7DA53020-2EBB-FF44-B3C0-D35BEF5AB7F4}" srcOrd="0" destOrd="0" presId="urn:microsoft.com/office/officeart/2005/8/layout/hierarchy2"/>
    <dgm:cxn modelId="{930A7557-FC75-8242-AE81-C36CDED14525}" type="presParOf" srcId="{F163070A-1485-DE4E-B466-670C9C990861}" destId="{A64E9CAD-F5D1-104B-8F1A-BEE7DF12F451}" srcOrd="1" destOrd="0" presId="urn:microsoft.com/office/officeart/2005/8/layout/hierarchy2"/>
    <dgm:cxn modelId="{EB902B83-8A05-9947-AFA1-415E24C91D0F}" type="presParOf" srcId="{A64E9CAD-F5D1-104B-8F1A-BEE7DF12F451}" destId="{62A890CD-A0C3-5749-A0AD-C0DB781F4179}" srcOrd="0" destOrd="0" presId="urn:microsoft.com/office/officeart/2005/8/layout/hierarchy2"/>
    <dgm:cxn modelId="{97235519-8425-CA44-A4E5-7A29667031FA}" type="presParOf" srcId="{A64E9CAD-F5D1-104B-8F1A-BEE7DF12F451}" destId="{D7E04CB2-12A5-3B43-98E2-91F426DDABEE}" srcOrd="1" destOrd="0" presId="urn:microsoft.com/office/officeart/2005/8/layout/hierarchy2"/>
    <dgm:cxn modelId="{2BAC0BBC-06F2-0B47-B759-10C9C6889A21}" type="presParOf" srcId="{F163070A-1485-DE4E-B466-670C9C990861}" destId="{172C92D7-A0FC-3D46-95D5-B11946FA5C63}" srcOrd="2" destOrd="0" presId="urn:microsoft.com/office/officeart/2005/8/layout/hierarchy2"/>
    <dgm:cxn modelId="{AEC409B5-9721-FF4D-A29B-1039D78F6A2F}" type="presParOf" srcId="{172C92D7-A0FC-3D46-95D5-B11946FA5C63}" destId="{58E79A3D-4037-404D-BDE6-AC82E00826D2}" srcOrd="0" destOrd="0" presId="urn:microsoft.com/office/officeart/2005/8/layout/hierarchy2"/>
    <dgm:cxn modelId="{91026CE0-F51E-D548-A82B-5CECC766D813}" type="presParOf" srcId="{F163070A-1485-DE4E-B466-670C9C990861}" destId="{2D7F5185-AE7B-8945-B513-CAD389069A11}" srcOrd="3" destOrd="0" presId="urn:microsoft.com/office/officeart/2005/8/layout/hierarchy2"/>
    <dgm:cxn modelId="{04AFCBD1-8E2F-494D-A899-F8A3F0CCCF8F}" type="presParOf" srcId="{2D7F5185-AE7B-8945-B513-CAD389069A11}" destId="{752A90BD-F92D-0B46-BE3D-AD1A61DD7988}" srcOrd="0" destOrd="0" presId="urn:microsoft.com/office/officeart/2005/8/layout/hierarchy2"/>
    <dgm:cxn modelId="{9209691F-30FF-854C-9595-45BC037BCD04}" type="presParOf" srcId="{2D7F5185-AE7B-8945-B513-CAD389069A11}" destId="{3886C2FE-8E56-374A-B8CD-3501BCA6BF89}" srcOrd="1" destOrd="0" presId="urn:microsoft.com/office/officeart/2005/8/layout/hierarchy2"/>
    <dgm:cxn modelId="{21E750C1-CCE7-1D4E-B980-9245B6AE230C}" type="presParOf" srcId="{456A2974-C525-3A4A-A70C-3ABA7011EC43}" destId="{93072A30-1E2F-164E-A1AD-657EBAC397C3}" srcOrd="4" destOrd="0" presId="urn:microsoft.com/office/officeart/2005/8/layout/hierarchy2"/>
    <dgm:cxn modelId="{DA093757-A393-CE4A-9E75-0ABC156A0D93}" type="presParOf" srcId="{93072A30-1E2F-164E-A1AD-657EBAC397C3}" destId="{C06C3028-656B-2343-93E4-795AF3046270}" srcOrd="0" destOrd="0" presId="urn:microsoft.com/office/officeart/2005/8/layout/hierarchy2"/>
    <dgm:cxn modelId="{CC5C704B-5E5F-0A4D-AD50-DA423289CC0D}" type="presParOf" srcId="{456A2974-C525-3A4A-A70C-3ABA7011EC43}" destId="{33621AB8-AB25-2146-A8BB-805F8A4CDEC7}" srcOrd="5" destOrd="0" presId="urn:microsoft.com/office/officeart/2005/8/layout/hierarchy2"/>
    <dgm:cxn modelId="{4A591C1B-2543-574A-A9BA-7A4A77A8D7E7}" type="presParOf" srcId="{33621AB8-AB25-2146-A8BB-805F8A4CDEC7}" destId="{D5846AAA-B6C7-0B4D-B6C0-CABB2EABAB95}" srcOrd="0" destOrd="0" presId="urn:microsoft.com/office/officeart/2005/8/layout/hierarchy2"/>
    <dgm:cxn modelId="{BE420820-CF93-4746-8216-3905CA6A9468}" type="presParOf" srcId="{33621AB8-AB25-2146-A8BB-805F8A4CDEC7}" destId="{5BCAF7E4-6776-B14B-9762-C7A364CA8987}" srcOrd="1" destOrd="0" presId="urn:microsoft.com/office/officeart/2005/8/layout/hierarchy2"/>
    <dgm:cxn modelId="{2A46D9CD-EA47-624F-BDDC-DB775D94A4A3}" type="presParOf" srcId="{5BCAF7E4-6776-B14B-9762-C7A364CA8987}" destId="{286362DD-DABE-A34C-81DB-AA493905651A}" srcOrd="0" destOrd="0" presId="urn:microsoft.com/office/officeart/2005/8/layout/hierarchy2"/>
    <dgm:cxn modelId="{743D6F5A-6665-5A40-A151-0E52E094E483}" type="presParOf" srcId="{286362DD-DABE-A34C-81DB-AA493905651A}" destId="{6A991A5C-1D05-9441-A4DD-A9727405200E}" srcOrd="0" destOrd="0" presId="urn:microsoft.com/office/officeart/2005/8/layout/hierarchy2"/>
    <dgm:cxn modelId="{65EA16D7-80B6-4647-BD30-10CF22861A72}" type="presParOf" srcId="{5BCAF7E4-6776-B14B-9762-C7A364CA8987}" destId="{BC656A76-A019-7246-A7D1-493DF4658079}" srcOrd="1" destOrd="0" presId="urn:microsoft.com/office/officeart/2005/8/layout/hierarchy2"/>
    <dgm:cxn modelId="{8FE2F856-AD2D-F44F-8E69-15C49EFE978E}" type="presParOf" srcId="{BC656A76-A019-7246-A7D1-493DF4658079}" destId="{D193F648-4B43-B44F-B781-7200714BE3BB}" srcOrd="0" destOrd="0" presId="urn:microsoft.com/office/officeart/2005/8/layout/hierarchy2"/>
    <dgm:cxn modelId="{03CE7542-9AC7-A640-935A-E1D458D65CB6}" type="presParOf" srcId="{BC656A76-A019-7246-A7D1-493DF4658079}" destId="{FA9946E2-B15B-7248-9C18-719564572208}" srcOrd="1" destOrd="0" presId="urn:microsoft.com/office/officeart/2005/8/layout/hierarchy2"/>
    <dgm:cxn modelId="{94B08005-7B10-B042-BC10-AA6E000F0135}" type="presParOf" srcId="{5BCAF7E4-6776-B14B-9762-C7A364CA8987}" destId="{8BA65D44-F2EB-794B-ABF7-3D9EA5A37D7F}" srcOrd="2" destOrd="0" presId="urn:microsoft.com/office/officeart/2005/8/layout/hierarchy2"/>
    <dgm:cxn modelId="{22990D7E-EA90-3447-A928-952190AE02E9}" type="presParOf" srcId="{8BA65D44-F2EB-794B-ABF7-3D9EA5A37D7F}" destId="{C5C06F52-F34F-E94F-B3BB-1CDCBF96974C}" srcOrd="0" destOrd="0" presId="urn:microsoft.com/office/officeart/2005/8/layout/hierarchy2"/>
    <dgm:cxn modelId="{F207F091-A42F-BF4C-A768-FC60F67D65CD}" type="presParOf" srcId="{5BCAF7E4-6776-B14B-9762-C7A364CA8987}" destId="{8ECC9B5E-0A2B-B141-ADA4-6600714DFB11}" srcOrd="3" destOrd="0" presId="urn:microsoft.com/office/officeart/2005/8/layout/hierarchy2"/>
    <dgm:cxn modelId="{B8885E54-BE92-C148-9CFE-4CCA1CCDE827}" type="presParOf" srcId="{8ECC9B5E-0A2B-B141-ADA4-6600714DFB11}" destId="{AF8CA463-BB93-E545-994A-B2440E241E01}" srcOrd="0" destOrd="0" presId="urn:microsoft.com/office/officeart/2005/8/layout/hierarchy2"/>
    <dgm:cxn modelId="{BE95ACB9-7BE7-7E48-8342-496012CE9D37}" type="presParOf" srcId="{8ECC9B5E-0A2B-B141-ADA4-6600714DFB11}" destId="{C7F469D1-DCC2-4D42-A585-10C3DCEDF0B9}" srcOrd="1" destOrd="0" presId="urn:microsoft.com/office/officeart/2005/8/layout/hierarchy2"/>
    <dgm:cxn modelId="{996B98B7-6AE7-CC49-B7B1-1BB6C2F989EC}" type="presParOf" srcId="{FEB67B59-C717-064B-817F-8B9213786769}" destId="{3AD8E779-C608-F946-A4E0-9CAE6CB6051E}" srcOrd="2" destOrd="0" presId="urn:microsoft.com/office/officeart/2005/8/layout/hierarchy2"/>
    <dgm:cxn modelId="{69EA22F6-9D19-E94A-BD23-AAE951B1A788}" type="presParOf" srcId="{3AD8E779-C608-F946-A4E0-9CAE6CB6051E}" destId="{0318CF74-CA5D-0C44-9403-3D6E989E8BE2}" srcOrd="0" destOrd="0" presId="urn:microsoft.com/office/officeart/2005/8/layout/hierarchy2"/>
    <dgm:cxn modelId="{4B8B0C75-2BE7-4B43-A3A6-E0F0ED8A5672}" type="presParOf" srcId="{FEB67B59-C717-064B-817F-8B9213786769}" destId="{50FB06E9-B926-EF4B-A311-FC896B4E54BB}" srcOrd="3" destOrd="0" presId="urn:microsoft.com/office/officeart/2005/8/layout/hierarchy2"/>
    <dgm:cxn modelId="{EBAC62CC-2692-E641-A74B-5C2F087B1306}" type="presParOf" srcId="{50FB06E9-B926-EF4B-A311-FC896B4E54BB}" destId="{1ED3AF3F-A29C-914A-8B90-44F957421B05}" srcOrd="0" destOrd="0" presId="urn:microsoft.com/office/officeart/2005/8/layout/hierarchy2"/>
    <dgm:cxn modelId="{7C34B9B8-36EF-FD4A-8E25-979B41E96F6A}" type="presParOf" srcId="{50FB06E9-B926-EF4B-A311-FC896B4E54BB}" destId="{EFBC553A-99B0-2348-B9EF-C4EAAFDF480A}" srcOrd="1" destOrd="0" presId="urn:microsoft.com/office/officeart/2005/8/layout/hierarchy2"/>
    <dgm:cxn modelId="{2E8F222A-119F-E645-867D-C6173284D715}" type="presParOf" srcId="{EFBC553A-99B0-2348-B9EF-C4EAAFDF480A}" destId="{E3B4D548-1CDC-354B-9310-0DA5E3027B68}" srcOrd="0" destOrd="0" presId="urn:microsoft.com/office/officeart/2005/8/layout/hierarchy2"/>
    <dgm:cxn modelId="{B9903C73-DB29-7B45-9A0F-599578EC3011}" type="presParOf" srcId="{E3B4D548-1CDC-354B-9310-0DA5E3027B68}" destId="{50CB631A-F0DA-7C4F-9EA6-1F054E95539F}" srcOrd="0" destOrd="0" presId="urn:microsoft.com/office/officeart/2005/8/layout/hierarchy2"/>
    <dgm:cxn modelId="{90F918FF-269A-6F46-BC58-B7EA2E46B617}" type="presParOf" srcId="{EFBC553A-99B0-2348-B9EF-C4EAAFDF480A}" destId="{501CD0AC-4615-794A-BB4D-999D9DE439C1}" srcOrd="1" destOrd="0" presId="urn:microsoft.com/office/officeart/2005/8/layout/hierarchy2"/>
    <dgm:cxn modelId="{72AE4967-CEF5-9B43-88D0-3EB7DEFFD65C}" type="presParOf" srcId="{501CD0AC-4615-794A-BB4D-999D9DE439C1}" destId="{55EB63C8-C285-9A4D-83E9-B271A9078043}" srcOrd="0" destOrd="0" presId="urn:microsoft.com/office/officeart/2005/8/layout/hierarchy2"/>
    <dgm:cxn modelId="{89E87C42-1EA9-9545-988B-759F062EBE67}" type="presParOf" srcId="{501CD0AC-4615-794A-BB4D-999D9DE439C1}" destId="{9E463540-FA82-6745-92F6-119B721D5AEF}" srcOrd="1" destOrd="0" presId="urn:microsoft.com/office/officeart/2005/8/layout/hierarchy2"/>
    <dgm:cxn modelId="{42CF55EC-D8F9-C642-A846-E2390159FDDD}" type="presParOf" srcId="{9E463540-FA82-6745-92F6-119B721D5AEF}" destId="{D44CEBA9-263E-2842-9230-B130C935A4D3}" srcOrd="0" destOrd="0" presId="urn:microsoft.com/office/officeart/2005/8/layout/hierarchy2"/>
    <dgm:cxn modelId="{5A5B4DA3-9C67-E84F-9245-77E71722BFC9}" type="presParOf" srcId="{D44CEBA9-263E-2842-9230-B130C935A4D3}" destId="{22902222-E08A-6340-AEE0-F35E7A859BF5}" srcOrd="0" destOrd="0" presId="urn:microsoft.com/office/officeart/2005/8/layout/hierarchy2"/>
    <dgm:cxn modelId="{225D12B0-B2D0-3C4F-BE80-275E66EE0ACC}" type="presParOf" srcId="{9E463540-FA82-6745-92F6-119B721D5AEF}" destId="{2DDB9A72-1A3E-2B4C-9401-F76091913C2A}" srcOrd="1" destOrd="0" presId="urn:microsoft.com/office/officeart/2005/8/layout/hierarchy2"/>
    <dgm:cxn modelId="{216EA82B-8B55-7347-97E9-319ABD137C38}" type="presParOf" srcId="{2DDB9A72-1A3E-2B4C-9401-F76091913C2A}" destId="{692E8B56-F093-824F-8CD7-D3C2D6C5CB5D}" srcOrd="0" destOrd="0" presId="urn:microsoft.com/office/officeart/2005/8/layout/hierarchy2"/>
    <dgm:cxn modelId="{77D0FD56-2C77-2F44-84D4-9A5CB89A568B}" type="presParOf" srcId="{2DDB9A72-1A3E-2B4C-9401-F76091913C2A}" destId="{53F73CB3-C1FE-9E4C-B7F5-6B336AFD2BB6}" srcOrd="1" destOrd="0" presId="urn:microsoft.com/office/officeart/2005/8/layout/hierarchy2"/>
    <dgm:cxn modelId="{365ECCF8-F4A4-3940-8BFB-C73326263F13}" type="presParOf" srcId="{9E463540-FA82-6745-92F6-119B721D5AEF}" destId="{E7CB67AD-6CC4-EA4E-9CBE-0652335CF45E}" srcOrd="2" destOrd="0" presId="urn:microsoft.com/office/officeart/2005/8/layout/hierarchy2"/>
    <dgm:cxn modelId="{60EAD438-7F88-5545-9213-D58F71D3D6BE}" type="presParOf" srcId="{E7CB67AD-6CC4-EA4E-9CBE-0652335CF45E}" destId="{E98D3055-1C7F-8546-8EDB-8FF4EF119B26}" srcOrd="0" destOrd="0" presId="urn:microsoft.com/office/officeart/2005/8/layout/hierarchy2"/>
    <dgm:cxn modelId="{83ABA395-110B-3945-A57C-BECA2D20910A}" type="presParOf" srcId="{9E463540-FA82-6745-92F6-119B721D5AEF}" destId="{C8D530EB-FA72-5F40-AECA-DC6BE12889BB}" srcOrd="3" destOrd="0" presId="urn:microsoft.com/office/officeart/2005/8/layout/hierarchy2"/>
    <dgm:cxn modelId="{92BF048F-F871-A647-86A4-5CC2F1CB1D63}" type="presParOf" srcId="{C8D530EB-FA72-5F40-AECA-DC6BE12889BB}" destId="{C7AD653F-0BD1-5349-8841-13CD17ACF26F}" srcOrd="0" destOrd="0" presId="urn:microsoft.com/office/officeart/2005/8/layout/hierarchy2"/>
    <dgm:cxn modelId="{915D7869-AFE3-9847-8B46-ACEB95535ED7}" type="presParOf" srcId="{C8D530EB-FA72-5F40-AECA-DC6BE12889BB}" destId="{F84BDE17-9CC4-AF4D-89B9-13C4075125BA}" srcOrd="1" destOrd="0" presId="urn:microsoft.com/office/officeart/2005/8/layout/hierarchy2"/>
    <dgm:cxn modelId="{B1497497-D57D-7141-B220-004D2AD348AA}" type="presParOf" srcId="{EFBC553A-99B0-2348-B9EF-C4EAAFDF480A}" destId="{1D47C3DF-CF56-EB41-AC66-E1445858393E}" srcOrd="2" destOrd="0" presId="urn:microsoft.com/office/officeart/2005/8/layout/hierarchy2"/>
    <dgm:cxn modelId="{8B7CF121-75DF-B64C-9658-763FCD1CFD0F}" type="presParOf" srcId="{1D47C3DF-CF56-EB41-AC66-E1445858393E}" destId="{FFDA7164-F4EC-BF49-8AF4-C149C4F42C2C}" srcOrd="0" destOrd="0" presId="urn:microsoft.com/office/officeart/2005/8/layout/hierarchy2"/>
    <dgm:cxn modelId="{D60B82C5-51E6-0049-A07A-D1A54ABF1A90}" type="presParOf" srcId="{EFBC553A-99B0-2348-B9EF-C4EAAFDF480A}" destId="{5A6C43E6-4312-854E-B279-8F0D9866C1F7}" srcOrd="3" destOrd="0" presId="urn:microsoft.com/office/officeart/2005/8/layout/hierarchy2"/>
    <dgm:cxn modelId="{41D6E62D-212E-2D49-8D38-9B2745335B87}" type="presParOf" srcId="{5A6C43E6-4312-854E-B279-8F0D9866C1F7}" destId="{47216F49-14C9-9C4C-8E83-CB812157C529}" srcOrd="0" destOrd="0" presId="urn:microsoft.com/office/officeart/2005/8/layout/hierarchy2"/>
    <dgm:cxn modelId="{CB2D1302-B467-9540-92D3-D83215EF63B0}" type="presParOf" srcId="{5A6C43E6-4312-854E-B279-8F0D9866C1F7}" destId="{42856FE2-25DA-754A-8F7D-FEFF7E70CF4F}" srcOrd="1" destOrd="0" presId="urn:microsoft.com/office/officeart/2005/8/layout/hierarchy2"/>
    <dgm:cxn modelId="{81BCEE6F-EE9B-4243-B1D3-3827C03617B0}" type="presParOf" srcId="{42856FE2-25DA-754A-8F7D-FEFF7E70CF4F}" destId="{F21BC098-008F-7548-8A63-019533E16913}" srcOrd="0" destOrd="0" presId="urn:microsoft.com/office/officeart/2005/8/layout/hierarchy2"/>
    <dgm:cxn modelId="{B003950B-C8FD-D647-A63B-426519D64F62}" type="presParOf" srcId="{F21BC098-008F-7548-8A63-019533E16913}" destId="{D718E2D3-6768-4F41-8AA3-0B32942BB2FB}" srcOrd="0" destOrd="0" presId="urn:microsoft.com/office/officeart/2005/8/layout/hierarchy2"/>
    <dgm:cxn modelId="{F06160E5-4E3A-3442-860E-2F51CB83AD16}" type="presParOf" srcId="{42856FE2-25DA-754A-8F7D-FEFF7E70CF4F}" destId="{EE8F3979-CB64-3949-ABC0-A51EFAF433B8}" srcOrd="1" destOrd="0" presId="urn:microsoft.com/office/officeart/2005/8/layout/hierarchy2"/>
    <dgm:cxn modelId="{56D6B766-28DB-7348-8496-FA26947A1704}" type="presParOf" srcId="{EE8F3979-CB64-3949-ABC0-A51EFAF433B8}" destId="{2CD57A17-608D-4A4B-A58D-6C798D284D97}" srcOrd="0" destOrd="0" presId="urn:microsoft.com/office/officeart/2005/8/layout/hierarchy2"/>
    <dgm:cxn modelId="{10D3A037-E6DB-EA4B-89CE-D45D02F84D14}" type="presParOf" srcId="{EE8F3979-CB64-3949-ABC0-A51EFAF433B8}" destId="{24653A2A-CA1F-724E-9619-4148B08E23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A57FA-C06C-5D4C-8D3B-EE8F83D38BB0}">
      <dsp:nvSpPr>
        <dsp:cNvPr id="0" name=""/>
        <dsp:cNvSpPr/>
      </dsp:nvSpPr>
      <dsp:spPr>
        <a:xfrm>
          <a:off x="0" y="3092631"/>
          <a:ext cx="824490" cy="191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tx1"/>
              </a:solidFill>
            </a:rPr>
            <a:t>Acidose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5599" y="3098230"/>
        <a:ext cx="813292" cy="179977"/>
      </dsp:txXfrm>
    </dsp:sp>
    <dsp:sp modelId="{D04A85D0-22F3-2242-AEFE-9F75BFA83078}">
      <dsp:nvSpPr>
        <dsp:cNvPr id="0" name=""/>
        <dsp:cNvSpPr/>
      </dsp:nvSpPr>
      <dsp:spPr>
        <a:xfrm rot="17188604">
          <a:off x="296552" y="2471339"/>
          <a:ext cx="1473915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1473915" y="10185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996663" y="2444676"/>
        <a:ext cx="73695" cy="73695"/>
      </dsp:txXfrm>
    </dsp:sp>
    <dsp:sp modelId="{6A350039-7C8D-2C47-86BA-014AB794CC1A}">
      <dsp:nvSpPr>
        <dsp:cNvPr id="0" name=""/>
        <dsp:cNvSpPr/>
      </dsp:nvSpPr>
      <dsp:spPr>
        <a:xfrm>
          <a:off x="1242531" y="1692454"/>
          <a:ext cx="2109457" cy="164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tx1"/>
              </a:solidFill>
            </a:rPr>
            <a:t>Cétonurie +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1247356" y="1697279"/>
        <a:ext cx="2099807" cy="155100"/>
      </dsp:txXfrm>
    </dsp:sp>
    <dsp:sp modelId="{B79E8A00-5C21-D94D-A2E1-6FC9C4A64917}">
      <dsp:nvSpPr>
        <dsp:cNvPr id="0" name=""/>
        <dsp:cNvSpPr/>
      </dsp:nvSpPr>
      <dsp:spPr>
        <a:xfrm rot="17363900">
          <a:off x="2902410" y="1129701"/>
          <a:ext cx="1346311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1346311" y="10185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3541908" y="1106229"/>
        <a:ext cx="67315" cy="67315"/>
      </dsp:txXfrm>
    </dsp:sp>
    <dsp:sp modelId="{F71C67F7-A2D1-0040-ADB1-C140E2AF40E5}">
      <dsp:nvSpPr>
        <dsp:cNvPr id="0" name=""/>
        <dsp:cNvSpPr/>
      </dsp:nvSpPr>
      <dsp:spPr>
        <a:xfrm>
          <a:off x="3799144" y="344750"/>
          <a:ext cx="2109457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>
              <a:solidFill>
                <a:schemeClr val="tx1"/>
              </a:solidFill>
            </a:rPr>
            <a:t>Hyperglycémie</a:t>
          </a:r>
          <a:endParaRPr lang="fr-FR" sz="1400" b="0" kern="1200" dirty="0">
            <a:solidFill>
              <a:schemeClr val="tx1"/>
            </a:solidFill>
          </a:endParaRPr>
        </a:p>
      </dsp:txBody>
      <dsp:txXfrm>
        <a:off x="3808528" y="354134"/>
        <a:ext cx="2090689" cy="301620"/>
      </dsp:txXfrm>
    </dsp:sp>
    <dsp:sp modelId="{C50F6153-2355-3141-A572-600C6C060FE0}">
      <dsp:nvSpPr>
        <dsp:cNvPr id="0" name=""/>
        <dsp:cNvSpPr/>
      </dsp:nvSpPr>
      <dsp:spPr>
        <a:xfrm rot="20273178">
          <a:off x="5882221" y="359756"/>
          <a:ext cx="717250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717250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22915" y="352010"/>
        <a:ext cx="35862" cy="35862"/>
      </dsp:txXfrm>
    </dsp:sp>
    <dsp:sp modelId="{CE5D48B1-4ED3-0248-A233-5077B357B28C}">
      <dsp:nvSpPr>
        <dsp:cNvPr id="0" name=""/>
        <dsp:cNvSpPr/>
      </dsp:nvSpPr>
      <dsp:spPr>
        <a:xfrm>
          <a:off x="6573090" y="74744"/>
          <a:ext cx="2089246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 err="1">
              <a:solidFill>
                <a:schemeClr val="tx1"/>
              </a:solidFill>
            </a:rPr>
            <a:t>Hyperammoniémie</a:t>
          </a:r>
          <a:endParaRPr lang="fr-FR" sz="1400" b="0" kern="1200" dirty="0">
            <a:solidFill>
              <a:schemeClr val="tx1"/>
            </a:solidFill>
          </a:endParaRPr>
        </a:p>
      </dsp:txBody>
      <dsp:txXfrm>
        <a:off x="6582474" y="84128"/>
        <a:ext cx="2070478" cy="301620"/>
      </dsp:txXfrm>
    </dsp:sp>
    <dsp:sp modelId="{F14AE9CC-52F9-7443-9672-7C404C10A8DC}">
      <dsp:nvSpPr>
        <dsp:cNvPr id="0" name=""/>
        <dsp:cNvSpPr/>
      </dsp:nvSpPr>
      <dsp:spPr>
        <a:xfrm rot="967318">
          <a:off x="5895512" y="587181"/>
          <a:ext cx="665664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665664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11703" y="580725"/>
        <a:ext cx="33283" cy="33283"/>
      </dsp:txXfrm>
    </dsp:sp>
    <dsp:sp modelId="{4A1CBDE0-B5C4-7541-9077-F1D658F58485}">
      <dsp:nvSpPr>
        <dsp:cNvPr id="0" name=""/>
        <dsp:cNvSpPr/>
      </dsp:nvSpPr>
      <dsp:spPr>
        <a:xfrm>
          <a:off x="6548087" y="554867"/>
          <a:ext cx="2114249" cy="269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/>
              </a:solidFill>
            </a:rPr>
            <a:t>Ammoniémie</a:t>
          </a:r>
          <a:r>
            <a:rPr lang="fr-FR" sz="1400" kern="1200" dirty="0">
              <a:solidFill>
                <a:schemeClr val="tx1"/>
              </a:solidFill>
            </a:rPr>
            <a:t> N</a:t>
          </a:r>
        </a:p>
      </dsp:txBody>
      <dsp:txXfrm>
        <a:off x="6555990" y="562770"/>
        <a:ext cx="2098443" cy="254035"/>
      </dsp:txXfrm>
    </dsp:sp>
    <dsp:sp modelId="{D61F7C8B-A5ED-8C40-B103-A15357BAEAEF}">
      <dsp:nvSpPr>
        <dsp:cNvPr id="0" name=""/>
        <dsp:cNvSpPr/>
      </dsp:nvSpPr>
      <dsp:spPr>
        <a:xfrm rot="21418069">
          <a:off x="3351658" y="1752146"/>
          <a:ext cx="472534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472534" y="10185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3576112" y="1750518"/>
        <a:ext cx="23626" cy="23626"/>
      </dsp:txXfrm>
    </dsp:sp>
    <dsp:sp modelId="{E93544E9-B019-CC4A-BCF2-8E0AE0136D5C}">
      <dsp:nvSpPr>
        <dsp:cNvPr id="0" name=""/>
        <dsp:cNvSpPr/>
      </dsp:nvSpPr>
      <dsp:spPr>
        <a:xfrm>
          <a:off x="3823862" y="1589639"/>
          <a:ext cx="2109457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tx1"/>
              </a:solidFill>
            </a:rPr>
            <a:t>Normoglycémie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833246" y="1599023"/>
        <a:ext cx="2090689" cy="301620"/>
      </dsp:txXfrm>
    </dsp:sp>
    <dsp:sp modelId="{6FE2FD06-2149-9942-B141-A35E7AAF85A2}">
      <dsp:nvSpPr>
        <dsp:cNvPr id="0" name=""/>
        <dsp:cNvSpPr/>
      </dsp:nvSpPr>
      <dsp:spPr>
        <a:xfrm rot="19623579">
          <a:off x="5869006" y="1522113"/>
          <a:ext cx="800105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800105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49056" y="1512296"/>
        <a:ext cx="40005" cy="40005"/>
      </dsp:txXfrm>
    </dsp:sp>
    <dsp:sp modelId="{62A890CD-A0C3-5749-A0AD-C0DB781F4179}">
      <dsp:nvSpPr>
        <dsp:cNvPr id="0" name=""/>
        <dsp:cNvSpPr/>
      </dsp:nvSpPr>
      <dsp:spPr>
        <a:xfrm>
          <a:off x="6604798" y="1154570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tx1"/>
              </a:solidFill>
            </a:rPr>
            <a:t>Hyperlactatémie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6614182" y="1163954"/>
        <a:ext cx="2038770" cy="301620"/>
      </dsp:txXfrm>
    </dsp:sp>
    <dsp:sp modelId="{172C92D7-A0FC-3D46-95D5-B11946FA5C63}">
      <dsp:nvSpPr>
        <dsp:cNvPr id="0" name=""/>
        <dsp:cNvSpPr/>
      </dsp:nvSpPr>
      <dsp:spPr>
        <a:xfrm rot="1672282">
          <a:off x="5889263" y="1917198"/>
          <a:ext cx="759591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759591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50069" y="1908394"/>
        <a:ext cx="37979" cy="37979"/>
      </dsp:txXfrm>
    </dsp:sp>
    <dsp:sp modelId="{752A90BD-F92D-0B46-BE3D-AD1A61DD7988}">
      <dsp:nvSpPr>
        <dsp:cNvPr id="0" name=""/>
        <dsp:cNvSpPr/>
      </dsp:nvSpPr>
      <dsp:spPr>
        <a:xfrm>
          <a:off x="6604798" y="1944739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>
              <a:solidFill>
                <a:schemeClr val="tx1"/>
              </a:solidFill>
            </a:rPr>
            <a:t>Normolactatémie</a:t>
          </a:r>
          <a:endParaRPr lang="fr-FR" sz="1400" b="0" kern="1200" dirty="0">
            <a:solidFill>
              <a:schemeClr val="tx1"/>
            </a:solidFill>
          </a:endParaRPr>
        </a:p>
      </dsp:txBody>
      <dsp:txXfrm>
        <a:off x="6614182" y="1954123"/>
        <a:ext cx="2038770" cy="301620"/>
      </dsp:txXfrm>
    </dsp:sp>
    <dsp:sp modelId="{93072A30-1E2F-164E-A1AD-657EBAC397C3}">
      <dsp:nvSpPr>
        <dsp:cNvPr id="0" name=""/>
        <dsp:cNvSpPr/>
      </dsp:nvSpPr>
      <dsp:spPr>
        <a:xfrm rot="3896220">
          <a:off x="2955305" y="2388068"/>
          <a:ext cx="1376452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1376452" y="10185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3609120" y="2363842"/>
        <a:ext cx="68822" cy="68822"/>
      </dsp:txXfrm>
    </dsp:sp>
    <dsp:sp modelId="{D5846AAA-B6C7-0B4D-B6C0-CABB2EABAB95}">
      <dsp:nvSpPr>
        <dsp:cNvPr id="0" name=""/>
        <dsp:cNvSpPr/>
      </dsp:nvSpPr>
      <dsp:spPr>
        <a:xfrm>
          <a:off x="3935074" y="2861484"/>
          <a:ext cx="2109457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tx1"/>
              </a:solidFill>
            </a:rPr>
            <a:t>Hypoglycémie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944458" y="2870868"/>
        <a:ext cx="2090689" cy="301620"/>
      </dsp:txXfrm>
    </dsp:sp>
    <dsp:sp modelId="{286362DD-DABE-A34C-81DB-AA493905651A}">
      <dsp:nvSpPr>
        <dsp:cNvPr id="0" name=""/>
        <dsp:cNvSpPr/>
      </dsp:nvSpPr>
      <dsp:spPr>
        <a:xfrm rot="19604886">
          <a:off x="5989684" y="2827816"/>
          <a:ext cx="669960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669960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307915" y="2821253"/>
        <a:ext cx="33498" cy="33498"/>
      </dsp:txXfrm>
    </dsp:sp>
    <dsp:sp modelId="{D193F648-4B43-B44F-B781-7200714BE3BB}">
      <dsp:nvSpPr>
        <dsp:cNvPr id="0" name=""/>
        <dsp:cNvSpPr/>
      </dsp:nvSpPr>
      <dsp:spPr>
        <a:xfrm>
          <a:off x="6604798" y="2494131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tx1"/>
              </a:solidFill>
            </a:rPr>
            <a:t>Hyperlactatémie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6614182" y="2503515"/>
        <a:ext cx="2038770" cy="301620"/>
      </dsp:txXfrm>
    </dsp:sp>
    <dsp:sp modelId="{8BA65D44-F2EB-794B-ABF7-3D9EA5A37D7F}">
      <dsp:nvSpPr>
        <dsp:cNvPr id="0" name=""/>
        <dsp:cNvSpPr/>
      </dsp:nvSpPr>
      <dsp:spPr>
        <a:xfrm rot="2117436">
          <a:off x="5981461" y="3209769"/>
          <a:ext cx="686405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686405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307504" y="3202795"/>
        <a:ext cx="34320" cy="34320"/>
      </dsp:txXfrm>
    </dsp:sp>
    <dsp:sp modelId="{AF8CA463-BB93-E545-994A-B2440E241E01}">
      <dsp:nvSpPr>
        <dsp:cNvPr id="0" name=""/>
        <dsp:cNvSpPr/>
      </dsp:nvSpPr>
      <dsp:spPr>
        <a:xfrm>
          <a:off x="6604798" y="3258037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 err="1">
              <a:solidFill>
                <a:schemeClr val="tx1"/>
              </a:solidFill>
            </a:rPr>
            <a:t>Normolactatémie</a:t>
          </a:r>
          <a:endParaRPr lang="fr-FR" sz="1400" b="0" kern="1200" dirty="0">
            <a:solidFill>
              <a:schemeClr val="tx1"/>
            </a:solidFill>
          </a:endParaRPr>
        </a:p>
      </dsp:txBody>
      <dsp:txXfrm>
        <a:off x="6614182" y="3267421"/>
        <a:ext cx="2038770" cy="301620"/>
      </dsp:txXfrm>
    </dsp:sp>
    <dsp:sp modelId="{3AD8E779-C608-F946-A4E0-9CAE6CB6051E}">
      <dsp:nvSpPr>
        <dsp:cNvPr id="0" name=""/>
        <dsp:cNvSpPr/>
      </dsp:nvSpPr>
      <dsp:spPr>
        <a:xfrm rot="4165394">
          <a:off x="291434" y="3947530"/>
          <a:ext cx="1643868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1643868" y="10185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1072272" y="3916618"/>
        <a:ext cx="82193" cy="82193"/>
      </dsp:txXfrm>
    </dsp:sp>
    <dsp:sp modelId="{1ED3AF3F-A29C-914A-8B90-44F957421B05}">
      <dsp:nvSpPr>
        <dsp:cNvPr id="0" name=""/>
        <dsp:cNvSpPr/>
      </dsp:nvSpPr>
      <dsp:spPr>
        <a:xfrm>
          <a:off x="1402247" y="4634517"/>
          <a:ext cx="2109457" cy="185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Cétonurie -</a:t>
          </a:r>
        </a:p>
      </dsp:txBody>
      <dsp:txXfrm>
        <a:off x="1407677" y="4639947"/>
        <a:ext cx="2098597" cy="174529"/>
      </dsp:txXfrm>
    </dsp:sp>
    <dsp:sp modelId="{E3B4D548-1CDC-354B-9310-0DA5E3027B68}">
      <dsp:nvSpPr>
        <dsp:cNvPr id="0" name=""/>
        <dsp:cNvSpPr/>
      </dsp:nvSpPr>
      <dsp:spPr>
        <a:xfrm rot="18541444">
          <a:off x="3405362" y="4493953"/>
          <a:ext cx="574279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574279" y="10185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3678144" y="4489781"/>
        <a:ext cx="28713" cy="28713"/>
      </dsp:txXfrm>
    </dsp:sp>
    <dsp:sp modelId="{55EB63C8-C285-9A4D-83E9-B271A9078043}">
      <dsp:nvSpPr>
        <dsp:cNvPr id="0" name=""/>
        <dsp:cNvSpPr/>
      </dsp:nvSpPr>
      <dsp:spPr>
        <a:xfrm>
          <a:off x="3873298" y="4120871"/>
          <a:ext cx="2109457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tx1"/>
              </a:solidFill>
            </a:rPr>
            <a:t>Hyperlactatémie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882682" y="4130255"/>
        <a:ext cx="2090689" cy="301620"/>
      </dsp:txXfrm>
    </dsp:sp>
    <dsp:sp modelId="{D44CEBA9-263E-2842-9230-B130C935A4D3}">
      <dsp:nvSpPr>
        <dsp:cNvPr id="0" name=""/>
        <dsp:cNvSpPr/>
      </dsp:nvSpPr>
      <dsp:spPr>
        <a:xfrm rot="20581389">
          <a:off x="5968584" y="4175928"/>
          <a:ext cx="650384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650384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77517" y="4169854"/>
        <a:ext cx="32519" cy="32519"/>
      </dsp:txXfrm>
    </dsp:sp>
    <dsp:sp modelId="{692E8B56-F093-824F-8CD7-D3C2D6C5CB5D}">
      <dsp:nvSpPr>
        <dsp:cNvPr id="0" name=""/>
        <dsp:cNvSpPr/>
      </dsp:nvSpPr>
      <dsp:spPr>
        <a:xfrm>
          <a:off x="6604798" y="3930968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tx1"/>
              </a:solidFill>
            </a:rPr>
            <a:t>Normoglycémie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6614182" y="3940352"/>
        <a:ext cx="2038770" cy="301620"/>
      </dsp:txXfrm>
    </dsp:sp>
    <dsp:sp modelId="{E7CB67AD-6CC4-EA4E-9CBE-0652335CF45E}">
      <dsp:nvSpPr>
        <dsp:cNvPr id="0" name=""/>
        <dsp:cNvSpPr/>
      </dsp:nvSpPr>
      <dsp:spPr>
        <a:xfrm rot="2063364">
          <a:off x="5916880" y="4483756"/>
          <a:ext cx="753791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753791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74932" y="4475096"/>
        <a:ext cx="37689" cy="37689"/>
      </dsp:txXfrm>
    </dsp:sp>
    <dsp:sp modelId="{C7AD653F-0BD1-5349-8841-13CD17ACF26F}">
      <dsp:nvSpPr>
        <dsp:cNvPr id="0" name=""/>
        <dsp:cNvSpPr/>
      </dsp:nvSpPr>
      <dsp:spPr>
        <a:xfrm>
          <a:off x="6604798" y="4546623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Hypoglycémie</a:t>
          </a:r>
        </a:p>
      </dsp:txBody>
      <dsp:txXfrm>
        <a:off x="6614182" y="4556007"/>
        <a:ext cx="2038770" cy="301620"/>
      </dsp:txXfrm>
    </dsp:sp>
    <dsp:sp modelId="{1D47C3DF-CF56-EB41-AC66-E1445858393E}">
      <dsp:nvSpPr>
        <dsp:cNvPr id="0" name=""/>
        <dsp:cNvSpPr/>
      </dsp:nvSpPr>
      <dsp:spPr>
        <a:xfrm rot="3477721">
          <a:off x="3346213" y="5015814"/>
          <a:ext cx="704941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704941" y="10185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3681060" y="5008376"/>
        <a:ext cx="35247" cy="35247"/>
      </dsp:txXfrm>
    </dsp:sp>
    <dsp:sp modelId="{47216F49-14C9-9C4C-8E83-CB812157C529}">
      <dsp:nvSpPr>
        <dsp:cNvPr id="0" name=""/>
        <dsp:cNvSpPr/>
      </dsp:nvSpPr>
      <dsp:spPr>
        <a:xfrm>
          <a:off x="3885663" y="5164594"/>
          <a:ext cx="2109457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/>
              </a:solidFill>
            </a:rPr>
            <a:t>Normolactatémie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3895047" y="5173978"/>
        <a:ext cx="2090689" cy="301620"/>
      </dsp:txXfrm>
    </dsp:sp>
    <dsp:sp modelId="{F21BC098-008F-7548-8A63-019533E16913}">
      <dsp:nvSpPr>
        <dsp:cNvPr id="0" name=""/>
        <dsp:cNvSpPr/>
      </dsp:nvSpPr>
      <dsp:spPr>
        <a:xfrm>
          <a:off x="5995120" y="5314602"/>
          <a:ext cx="610656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610656" y="10185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</a:endParaRPr>
        </a:p>
      </dsp:txBody>
      <dsp:txXfrm>
        <a:off x="6285182" y="5309521"/>
        <a:ext cx="30532" cy="30532"/>
      </dsp:txXfrm>
    </dsp:sp>
    <dsp:sp modelId="{2CD57A17-608D-4A4B-A58D-6C798D284D97}">
      <dsp:nvSpPr>
        <dsp:cNvPr id="0" name=""/>
        <dsp:cNvSpPr/>
      </dsp:nvSpPr>
      <dsp:spPr>
        <a:xfrm>
          <a:off x="6605777" y="5164594"/>
          <a:ext cx="2057538" cy="320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/>
              </a:solidFill>
            </a:rPr>
            <a:t>Normoglycémie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6615161" y="5173978"/>
        <a:ext cx="2038770" cy="30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BB1A3-BAB3-544E-BBC2-6B4651213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Lactate en réanimation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B47589-3B3C-F049-918D-DD428EBB52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Antoine Kimmoun</a:t>
            </a:r>
          </a:p>
          <a:p>
            <a:r>
              <a:rPr lang="fr-FR" dirty="0"/>
              <a:t>Réanimation et Médecine Intensive </a:t>
            </a:r>
            <a:r>
              <a:rPr lang="fr-FR" dirty="0" err="1"/>
              <a:t>Brabois</a:t>
            </a:r>
            <a:endParaRPr lang="fr-FR" dirty="0"/>
          </a:p>
          <a:p>
            <a:r>
              <a:rPr lang="fr-FR" dirty="0"/>
              <a:t>DESC de réanimation</a:t>
            </a:r>
          </a:p>
        </p:txBody>
      </p:sp>
    </p:spTree>
    <p:extLst>
      <p:ext uri="{BB962C8B-B14F-4D97-AF65-F5344CB8AC3E}">
        <p14:creationId xmlns:p14="http://schemas.microsoft.com/office/powerpoint/2010/main" val="52313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2BC36-7262-264F-A8EC-46889B79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39" y="405471"/>
            <a:ext cx="7729728" cy="1188720"/>
          </a:xfrm>
        </p:spPr>
        <p:txBody>
          <a:bodyPr/>
          <a:lstStyle/>
          <a:p>
            <a:r>
              <a:rPr lang="fr-FR" dirty="0"/>
              <a:t>LE cycle de Cori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E2EFD1F8-08EB-664F-850A-7988F5AB358D}"/>
              </a:ext>
            </a:extLst>
          </p:cNvPr>
          <p:cNvSpPr/>
          <p:nvPr/>
        </p:nvSpPr>
        <p:spPr>
          <a:xfrm>
            <a:off x="7745224" y="2198957"/>
            <a:ext cx="4446776" cy="3244301"/>
          </a:xfrm>
          <a:custGeom>
            <a:avLst/>
            <a:gdLst>
              <a:gd name="connsiteX0" fmla="*/ 436770 w 3376409"/>
              <a:gd name="connsiteY0" fmla="*/ 74295 h 2169827"/>
              <a:gd name="connsiteX1" fmla="*/ 939690 w 3376409"/>
              <a:gd name="connsiteY1" fmla="*/ 0 h 2169827"/>
              <a:gd name="connsiteX2" fmla="*/ 1385460 w 3376409"/>
              <a:gd name="connsiteY2" fmla="*/ 74295 h 2169827"/>
              <a:gd name="connsiteX3" fmla="*/ 1808370 w 3376409"/>
              <a:gd name="connsiteY3" fmla="*/ 262890 h 2169827"/>
              <a:gd name="connsiteX4" fmla="*/ 2351295 w 3376409"/>
              <a:gd name="connsiteY4" fmla="*/ 320040 h 2169827"/>
              <a:gd name="connsiteX5" fmla="*/ 2779920 w 3376409"/>
              <a:gd name="connsiteY5" fmla="*/ 325755 h 2169827"/>
              <a:gd name="connsiteX6" fmla="*/ 3139965 w 3376409"/>
              <a:gd name="connsiteY6" fmla="*/ 508635 h 2169827"/>
              <a:gd name="connsiteX7" fmla="*/ 3339990 w 3376409"/>
              <a:gd name="connsiteY7" fmla="*/ 680085 h 2169827"/>
              <a:gd name="connsiteX8" fmla="*/ 3317130 w 3376409"/>
              <a:gd name="connsiteY8" fmla="*/ 828675 h 2169827"/>
              <a:gd name="connsiteX9" fmla="*/ 2757060 w 3376409"/>
              <a:gd name="connsiteY9" fmla="*/ 794385 h 2169827"/>
              <a:gd name="connsiteX10" fmla="*/ 2619900 w 3376409"/>
              <a:gd name="connsiteY10" fmla="*/ 811530 h 2169827"/>
              <a:gd name="connsiteX11" fmla="*/ 2574180 w 3376409"/>
              <a:gd name="connsiteY11" fmla="*/ 971550 h 2169827"/>
              <a:gd name="connsiteX12" fmla="*/ 2322720 w 3376409"/>
              <a:gd name="connsiteY12" fmla="*/ 1240155 h 2169827"/>
              <a:gd name="connsiteX13" fmla="*/ 2025540 w 3376409"/>
              <a:gd name="connsiteY13" fmla="*/ 1280160 h 2169827"/>
              <a:gd name="connsiteX14" fmla="*/ 1825515 w 3376409"/>
              <a:gd name="connsiteY14" fmla="*/ 1257300 h 2169827"/>
              <a:gd name="connsiteX15" fmla="*/ 1505475 w 3376409"/>
              <a:gd name="connsiteY15" fmla="*/ 1485900 h 2169827"/>
              <a:gd name="connsiteX16" fmla="*/ 1208295 w 3376409"/>
              <a:gd name="connsiteY16" fmla="*/ 1525905 h 2169827"/>
              <a:gd name="connsiteX17" fmla="*/ 1025415 w 3376409"/>
              <a:gd name="connsiteY17" fmla="*/ 1828800 h 2169827"/>
              <a:gd name="connsiteX18" fmla="*/ 436770 w 3376409"/>
              <a:gd name="connsiteY18" fmla="*/ 2137410 h 2169827"/>
              <a:gd name="connsiteX19" fmla="*/ 191025 w 3376409"/>
              <a:gd name="connsiteY19" fmla="*/ 2143125 h 2169827"/>
              <a:gd name="connsiteX20" fmla="*/ 53865 w 3376409"/>
              <a:gd name="connsiteY20" fmla="*/ 1983105 h 2169827"/>
              <a:gd name="connsiteX21" fmla="*/ 71010 w 3376409"/>
              <a:gd name="connsiteY21" fmla="*/ 1520190 h 2169827"/>
              <a:gd name="connsiteX22" fmla="*/ 59580 w 3376409"/>
              <a:gd name="connsiteY22" fmla="*/ 1034415 h 2169827"/>
              <a:gd name="connsiteX23" fmla="*/ 2430 w 3376409"/>
              <a:gd name="connsiteY23" fmla="*/ 640080 h 2169827"/>
              <a:gd name="connsiteX24" fmla="*/ 151020 w 3376409"/>
              <a:gd name="connsiteY24" fmla="*/ 262890 h 2169827"/>
              <a:gd name="connsiteX25" fmla="*/ 436770 w 3376409"/>
              <a:gd name="connsiteY25" fmla="*/ 74295 h 216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76409" h="2169827">
                <a:moveTo>
                  <a:pt x="436770" y="74295"/>
                </a:moveTo>
                <a:cubicBezTo>
                  <a:pt x="568215" y="30480"/>
                  <a:pt x="781575" y="0"/>
                  <a:pt x="939690" y="0"/>
                </a:cubicBezTo>
                <a:cubicBezTo>
                  <a:pt x="1097805" y="0"/>
                  <a:pt x="1240680" y="30480"/>
                  <a:pt x="1385460" y="74295"/>
                </a:cubicBezTo>
                <a:cubicBezTo>
                  <a:pt x="1530240" y="118110"/>
                  <a:pt x="1647398" y="221933"/>
                  <a:pt x="1808370" y="262890"/>
                </a:cubicBezTo>
                <a:cubicBezTo>
                  <a:pt x="1969342" y="303847"/>
                  <a:pt x="2189370" y="309563"/>
                  <a:pt x="2351295" y="320040"/>
                </a:cubicBezTo>
                <a:cubicBezTo>
                  <a:pt x="2513220" y="330518"/>
                  <a:pt x="2648475" y="294323"/>
                  <a:pt x="2779920" y="325755"/>
                </a:cubicBezTo>
                <a:cubicBezTo>
                  <a:pt x="2911365" y="357187"/>
                  <a:pt x="3046620" y="449580"/>
                  <a:pt x="3139965" y="508635"/>
                </a:cubicBezTo>
                <a:cubicBezTo>
                  <a:pt x="3233310" y="567690"/>
                  <a:pt x="3310463" y="626745"/>
                  <a:pt x="3339990" y="680085"/>
                </a:cubicBezTo>
                <a:cubicBezTo>
                  <a:pt x="3369517" y="733425"/>
                  <a:pt x="3414285" y="809625"/>
                  <a:pt x="3317130" y="828675"/>
                </a:cubicBezTo>
                <a:cubicBezTo>
                  <a:pt x="3219975" y="847725"/>
                  <a:pt x="2873265" y="797242"/>
                  <a:pt x="2757060" y="794385"/>
                </a:cubicBezTo>
                <a:cubicBezTo>
                  <a:pt x="2640855" y="791528"/>
                  <a:pt x="2650380" y="782003"/>
                  <a:pt x="2619900" y="811530"/>
                </a:cubicBezTo>
                <a:cubicBezTo>
                  <a:pt x="2589420" y="841057"/>
                  <a:pt x="2623710" y="900113"/>
                  <a:pt x="2574180" y="971550"/>
                </a:cubicBezTo>
                <a:cubicBezTo>
                  <a:pt x="2524650" y="1042988"/>
                  <a:pt x="2414160" y="1188720"/>
                  <a:pt x="2322720" y="1240155"/>
                </a:cubicBezTo>
                <a:cubicBezTo>
                  <a:pt x="2231280" y="1291590"/>
                  <a:pt x="2108407" y="1277303"/>
                  <a:pt x="2025540" y="1280160"/>
                </a:cubicBezTo>
                <a:cubicBezTo>
                  <a:pt x="1942673" y="1283017"/>
                  <a:pt x="1912192" y="1223010"/>
                  <a:pt x="1825515" y="1257300"/>
                </a:cubicBezTo>
                <a:cubicBezTo>
                  <a:pt x="1738838" y="1291590"/>
                  <a:pt x="1608345" y="1441132"/>
                  <a:pt x="1505475" y="1485900"/>
                </a:cubicBezTo>
                <a:cubicBezTo>
                  <a:pt x="1402605" y="1530668"/>
                  <a:pt x="1288305" y="1468755"/>
                  <a:pt x="1208295" y="1525905"/>
                </a:cubicBezTo>
                <a:cubicBezTo>
                  <a:pt x="1128285" y="1583055"/>
                  <a:pt x="1154002" y="1726883"/>
                  <a:pt x="1025415" y="1828800"/>
                </a:cubicBezTo>
                <a:cubicBezTo>
                  <a:pt x="896828" y="1930717"/>
                  <a:pt x="575835" y="2085023"/>
                  <a:pt x="436770" y="2137410"/>
                </a:cubicBezTo>
                <a:cubicBezTo>
                  <a:pt x="297705" y="2189797"/>
                  <a:pt x="254842" y="2168842"/>
                  <a:pt x="191025" y="2143125"/>
                </a:cubicBezTo>
                <a:cubicBezTo>
                  <a:pt x="127208" y="2117408"/>
                  <a:pt x="73867" y="2086927"/>
                  <a:pt x="53865" y="1983105"/>
                </a:cubicBezTo>
                <a:cubicBezTo>
                  <a:pt x="33863" y="1879283"/>
                  <a:pt x="70058" y="1678305"/>
                  <a:pt x="71010" y="1520190"/>
                </a:cubicBezTo>
                <a:cubicBezTo>
                  <a:pt x="71962" y="1362075"/>
                  <a:pt x="71010" y="1181100"/>
                  <a:pt x="59580" y="1034415"/>
                </a:cubicBezTo>
                <a:cubicBezTo>
                  <a:pt x="48150" y="887730"/>
                  <a:pt x="-12810" y="768668"/>
                  <a:pt x="2430" y="640080"/>
                </a:cubicBezTo>
                <a:cubicBezTo>
                  <a:pt x="17670" y="511492"/>
                  <a:pt x="80535" y="356235"/>
                  <a:pt x="151020" y="262890"/>
                </a:cubicBezTo>
                <a:cubicBezTo>
                  <a:pt x="221505" y="169545"/>
                  <a:pt x="305325" y="118110"/>
                  <a:pt x="436770" y="7429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CEFBD21-2FE4-4D46-81CB-BBFFD5693041}"/>
              </a:ext>
            </a:extLst>
          </p:cNvPr>
          <p:cNvGrpSpPr/>
          <p:nvPr/>
        </p:nvGrpSpPr>
        <p:grpSpPr>
          <a:xfrm>
            <a:off x="675938" y="2609776"/>
            <a:ext cx="5653143" cy="2726827"/>
            <a:chOff x="640080" y="2718189"/>
            <a:chExt cx="4617720" cy="1725232"/>
          </a:xfrm>
        </p:grpSpPr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96A57E8C-C9CC-4242-A1C8-5FCF140BBC15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7A778AD-9A34-404D-9839-915D5D671499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B3F573C6-FEA7-3F48-9506-B0FAC4376852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0F12BB02-4465-4043-8603-9D88340D9B5D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06ED98EC-4D4B-4347-9159-3B9F4AD85B8C}"/>
              </a:ext>
            </a:extLst>
          </p:cNvPr>
          <p:cNvSpPr txBox="1"/>
          <p:nvPr/>
        </p:nvSpPr>
        <p:spPr>
          <a:xfrm>
            <a:off x="2084456" y="286413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Glucose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798D8E-3354-6446-B95A-DC785D3E30A5}"/>
              </a:ext>
            </a:extLst>
          </p:cNvPr>
          <p:cNvSpPr txBox="1"/>
          <p:nvPr/>
        </p:nvSpPr>
        <p:spPr>
          <a:xfrm>
            <a:off x="1997249" y="382110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Pyruvate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5F82C11-6F23-7A46-A6D3-216857932853}"/>
              </a:ext>
            </a:extLst>
          </p:cNvPr>
          <p:cNvSpPr txBox="1"/>
          <p:nvPr/>
        </p:nvSpPr>
        <p:spPr>
          <a:xfrm>
            <a:off x="4174241" y="3821107"/>
            <a:ext cx="998991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DC3083-401B-2C4D-9197-FF097BCE86B4}"/>
              </a:ext>
            </a:extLst>
          </p:cNvPr>
          <p:cNvSpPr txBox="1"/>
          <p:nvPr/>
        </p:nvSpPr>
        <p:spPr>
          <a:xfrm>
            <a:off x="2690920" y="334738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Glycolyse</a:t>
            </a:r>
          </a:p>
        </p:txBody>
      </p:sp>
      <p:sp>
        <p:nvSpPr>
          <p:cNvPr id="28" name="Double flèche horizontale 27">
            <a:extLst>
              <a:ext uri="{FF2B5EF4-FFF2-40B4-BE49-F238E27FC236}">
                <a16:creationId xmlns:a16="http://schemas.microsoft.com/office/drawing/2014/main" id="{CB196356-3213-794F-B6AB-694215AB96D9}"/>
              </a:ext>
            </a:extLst>
          </p:cNvPr>
          <p:cNvSpPr/>
          <p:nvPr/>
        </p:nvSpPr>
        <p:spPr>
          <a:xfrm>
            <a:off x="3074227" y="3898402"/>
            <a:ext cx="1011490" cy="21474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D03CF3A-6FB2-3844-89AC-F9F474004097}"/>
              </a:ext>
            </a:extLst>
          </p:cNvPr>
          <p:cNvSpPr txBox="1"/>
          <p:nvPr/>
        </p:nvSpPr>
        <p:spPr>
          <a:xfrm>
            <a:off x="3251869" y="414629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LDH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1A75E6E-4DDC-8146-B72B-2C41974E101E}"/>
              </a:ext>
            </a:extLst>
          </p:cNvPr>
          <p:cNvSpPr txBox="1"/>
          <p:nvPr/>
        </p:nvSpPr>
        <p:spPr>
          <a:xfrm>
            <a:off x="1923141" y="467480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Acetyl-Coa</a:t>
            </a:r>
            <a:r>
              <a:rPr lang="fr-FR" dirty="0"/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B99BF2-2A75-CB45-9E63-4326FD79CEE4}"/>
              </a:ext>
            </a:extLst>
          </p:cNvPr>
          <p:cNvSpPr txBox="1"/>
          <p:nvPr/>
        </p:nvSpPr>
        <p:spPr>
          <a:xfrm>
            <a:off x="3717571" y="4682730"/>
            <a:ext cx="73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Krebs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72DE2CE-B46C-7840-A1E2-8CA9D5EB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524" b="11699"/>
          <a:stretch/>
        </p:blipFill>
        <p:spPr>
          <a:xfrm>
            <a:off x="3260913" y="5168972"/>
            <a:ext cx="5019766" cy="1689029"/>
          </a:xfrm>
          <a:prstGeom prst="rect">
            <a:avLst/>
          </a:prstGeom>
        </p:spPr>
      </p:pic>
      <p:sp>
        <p:nvSpPr>
          <p:cNvPr id="34" name="Double flèche horizontale 33">
            <a:extLst>
              <a:ext uri="{FF2B5EF4-FFF2-40B4-BE49-F238E27FC236}">
                <a16:creationId xmlns:a16="http://schemas.microsoft.com/office/drawing/2014/main" id="{F452BA41-AE65-2B40-821F-29DAB5CA5747}"/>
              </a:ext>
            </a:extLst>
          </p:cNvPr>
          <p:cNvSpPr/>
          <p:nvPr/>
        </p:nvSpPr>
        <p:spPr>
          <a:xfrm rot="5400000">
            <a:off x="2197671" y="4354568"/>
            <a:ext cx="612000" cy="21474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59DB752-7604-7140-8122-26CE8B3CA761}"/>
              </a:ext>
            </a:extLst>
          </p:cNvPr>
          <p:cNvSpPr txBox="1"/>
          <p:nvPr/>
        </p:nvSpPr>
        <p:spPr>
          <a:xfrm rot="16200000">
            <a:off x="1969843" y="433935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PDH</a:t>
            </a:r>
          </a:p>
        </p:txBody>
      </p:sp>
      <p:sp>
        <p:nvSpPr>
          <p:cNvPr id="38" name="Flèche vers la droite 37">
            <a:extLst>
              <a:ext uri="{FF2B5EF4-FFF2-40B4-BE49-F238E27FC236}">
                <a16:creationId xmlns:a16="http://schemas.microsoft.com/office/drawing/2014/main" id="{8AC4DCDE-90EC-624C-A3A9-BD9E9BD69A92}"/>
              </a:ext>
            </a:extLst>
          </p:cNvPr>
          <p:cNvSpPr/>
          <p:nvPr/>
        </p:nvSpPr>
        <p:spPr>
          <a:xfrm>
            <a:off x="3133795" y="4772172"/>
            <a:ext cx="604752" cy="216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A1BF8A7-44F8-514E-9793-19231F919E6D}"/>
              </a:ext>
            </a:extLst>
          </p:cNvPr>
          <p:cNvSpPr txBox="1"/>
          <p:nvPr/>
        </p:nvSpPr>
        <p:spPr>
          <a:xfrm>
            <a:off x="8219635" y="3811225"/>
            <a:ext cx="998991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7F97F08-CA2A-F941-9B3D-F67C89D1BF57}"/>
              </a:ext>
            </a:extLst>
          </p:cNvPr>
          <p:cNvSpPr txBox="1"/>
          <p:nvPr/>
        </p:nvSpPr>
        <p:spPr>
          <a:xfrm>
            <a:off x="8219635" y="2548524"/>
            <a:ext cx="104708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Glucose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7362916-B4EC-6B48-9C20-94B6307261FF}"/>
              </a:ext>
            </a:extLst>
          </p:cNvPr>
          <p:cNvSpPr txBox="1"/>
          <p:nvPr/>
        </p:nvSpPr>
        <p:spPr>
          <a:xfrm>
            <a:off x="2079755" y="2768983"/>
            <a:ext cx="104708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Glucose</a:t>
            </a:r>
          </a:p>
        </p:txBody>
      </p:sp>
      <p:sp>
        <p:nvSpPr>
          <p:cNvPr id="43" name="Flèche vers la droite 42">
            <a:extLst>
              <a:ext uri="{FF2B5EF4-FFF2-40B4-BE49-F238E27FC236}">
                <a16:creationId xmlns:a16="http://schemas.microsoft.com/office/drawing/2014/main" id="{D93BCB1A-3CC6-CF4E-B5AA-1DD018329BC3}"/>
              </a:ext>
            </a:extLst>
          </p:cNvPr>
          <p:cNvSpPr/>
          <p:nvPr/>
        </p:nvSpPr>
        <p:spPr>
          <a:xfrm rot="5400000">
            <a:off x="2223934" y="3400785"/>
            <a:ext cx="604752" cy="216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à entaille 44">
            <a:extLst>
              <a:ext uri="{FF2B5EF4-FFF2-40B4-BE49-F238E27FC236}">
                <a16:creationId xmlns:a16="http://schemas.microsoft.com/office/drawing/2014/main" id="{18A9C36B-3AA4-144E-99DF-237D7FC12A75}"/>
              </a:ext>
            </a:extLst>
          </p:cNvPr>
          <p:cNvSpPr/>
          <p:nvPr/>
        </p:nvSpPr>
        <p:spPr>
          <a:xfrm>
            <a:off x="5356572" y="3904878"/>
            <a:ext cx="2639946" cy="285561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à entaille 45">
            <a:extLst>
              <a:ext uri="{FF2B5EF4-FFF2-40B4-BE49-F238E27FC236}">
                <a16:creationId xmlns:a16="http://schemas.microsoft.com/office/drawing/2014/main" id="{1E736F39-C721-2E4B-973C-BB8DE75DDD92}"/>
              </a:ext>
            </a:extLst>
          </p:cNvPr>
          <p:cNvSpPr/>
          <p:nvPr/>
        </p:nvSpPr>
        <p:spPr>
          <a:xfrm rot="10800000">
            <a:off x="3260913" y="2640784"/>
            <a:ext cx="4737160" cy="25642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a droite 46">
            <a:extLst>
              <a:ext uri="{FF2B5EF4-FFF2-40B4-BE49-F238E27FC236}">
                <a16:creationId xmlns:a16="http://schemas.microsoft.com/office/drawing/2014/main" id="{B1C4C76F-096A-B545-82FC-C02BF18F3DF1}"/>
              </a:ext>
            </a:extLst>
          </p:cNvPr>
          <p:cNvSpPr/>
          <p:nvPr/>
        </p:nvSpPr>
        <p:spPr>
          <a:xfrm rot="16200000">
            <a:off x="8390243" y="3235998"/>
            <a:ext cx="604752" cy="216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courbée vers le bas 47">
            <a:extLst>
              <a:ext uri="{FF2B5EF4-FFF2-40B4-BE49-F238E27FC236}">
                <a16:creationId xmlns:a16="http://schemas.microsoft.com/office/drawing/2014/main" id="{52140F70-4830-584E-8984-B970AE5CE73E}"/>
              </a:ext>
            </a:extLst>
          </p:cNvPr>
          <p:cNvSpPr/>
          <p:nvPr/>
        </p:nvSpPr>
        <p:spPr>
          <a:xfrm rot="16200000">
            <a:off x="8733562" y="3044403"/>
            <a:ext cx="682098" cy="578406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530D0E0-E728-564C-BECA-5C30CFF6D1FF}"/>
              </a:ext>
            </a:extLst>
          </p:cNvPr>
          <p:cNvSpPr txBox="1"/>
          <p:nvPr/>
        </p:nvSpPr>
        <p:spPr>
          <a:xfrm>
            <a:off x="9336300" y="3461708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6 ATP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143F287-0D11-3749-84DB-0802698CCC1B}"/>
              </a:ext>
            </a:extLst>
          </p:cNvPr>
          <p:cNvSpPr txBox="1"/>
          <p:nvPr/>
        </p:nvSpPr>
        <p:spPr>
          <a:xfrm>
            <a:off x="9395190" y="2915488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6 ADP</a:t>
            </a:r>
          </a:p>
        </p:txBody>
      </p:sp>
      <p:sp>
        <p:nvSpPr>
          <p:cNvPr id="51" name="Flèche courbée vers le bas 50">
            <a:extLst>
              <a:ext uri="{FF2B5EF4-FFF2-40B4-BE49-F238E27FC236}">
                <a16:creationId xmlns:a16="http://schemas.microsoft.com/office/drawing/2014/main" id="{219647F6-6211-F140-8263-1AB5E22F472A}"/>
              </a:ext>
            </a:extLst>
          </p:cNvPr>
          <p:cNvSpPr/>
          <p:nvPr/>
        </p:nvSpPr>
        <p:spPr>
          <a:xfrm rot="5400000">
            <a:off x="1822209" y="3249003"/>
            <a:ext cx="682098" cy="578406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9E0D9D7-B51F-784E-A5EF-3B9BA8FB14EA}"/>
              </a:ext>
            </a:extLst>
          </p:cNvPr>
          <p:cNvSpPr txBox="1"/>
          <p:nvPr/>
        </p:nvSpPr>
        <p:spPr>
          <a:xfrm>
            <a:off x="1613872" y="3317634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 ATP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509EA3D-3BA6-104C-ADD5-11F211FEC288}"/>
              </a:ext>
            </a:extLst>
          </p:cNvPr>
          <p:cNvSpPr txBox="1"/>
          <p:nvPr/>
        </p:nvSpPr>
        <p:spPr>
          <a:xfrm>
            <a:off x="9747086" y="4266881"/>
            <a:ext cx="1865126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2800" b="1" dirty="0"/>
              <a:t>Foie =60%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D5E0543-2F87-914A-BE9E-68861070446A}"/>
              </a:ext>
            </a:extLst>
          </p:cNvPr>
          <p:cNvSpPr txBox="1"/>
          <p:nvPr/>
        </p:nvSpPr>
        <p:spPr>
          <a:xfrm>
            <a:off x="5855304" y="3164830"/>
            <a:ext cx="1874232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Lactate sanguin</a:t>
            </a:r>
          </a:p>
          <a:p>
            <a:pPr algn="ctr"/>
            <a:r>
              <a:rPr lang="fr-FR" b="1" dirty="0"/>
              <a:t> = 1 </a:t>
            </a:r>
            <a:r>
              <a:rPr lang="fr-FR" b="1" dirty="0" err="1"/>
              <a:t>mmol</a:t>
            </a:r>
            <a:r>
              <a:rPr lang="fr-FR" b="1" dirty="0"/>
              <a:t>/l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4DA31C2D-F8AA-3D45-974C-55727C8D0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l="34117"/>
          <a:stretch/>
        </p:blipFill>
        <p:spPr>
          <a:xfrm>
            <a:off x="9167298" y="4564933"/>
            <a:ext cx="1865126" cy="1880417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263BDCB-D0BB-F94D-90FC-D0A83314842E}"/>
              </a:ext>
            </a:extLst>
          </p:cNvPr>
          <p:cNvSpPr txBox="1"/>
          <p:nvPr/>
        </p:nvSpPr>
        <p:spPr>
          <a:xfrm>
            <a:off x="9747086" y="6251705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Rein =30%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5122C5-BCB5-9B4D-8582-96E35225E43F}"/>
              </a:ext>
            </a:extLst>
          </p:cNvPr>
          <p:cNvSpPr txBox="1"/>
          <p:nvPr/>
        </p:nvSpPr>
        <p:spPr>
          <a:xfrm>
            <a:off x="411480" y="6217920"/>
            <a:ext cx="182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Néoglucogènèse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29465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0CC80-95E9-6D45-8C25-C91ECB06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5892"/>
            <a:ext cx="7729728" cy="1188720"/>
          </a:xfrm>
        </p:spPr>
        <p:txBody>
          <a:bodyPr/>
          <a:lstStyle/>
          <a:p>
            <a:r>
              <a:rPr lang="fr-FR" dirty="0"/>
              <a:t>OU LE LACTATE EST – IL DIRECTEMENT utilisé?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1916B1-FD6E-CF40-B33D-8AF7FD98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48" y="2259239"/>
            <a:ext cx="2700000" cy="22563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11B073C-8783-E441-B468-7C1C7BA59B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1584" y="2259239"/>
            <a:ext cx="2700000" cy="2260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C65C63-CD85-D245-A55E-4A61B20F3089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9348" y="2259239"/>
            <a:ext cx="2700000" cy="2260600"/>
          </a:xfrm>
          <a:prstGeom prst="rect">
            <a:avLst/>
          </a:prstGeom>
          <a:solidFill>
            <a:srgbClr val="DDE1E9"/>
          </a:solidFill>
          <a:ln w="28575"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07DF820-876F-CC43-8FD4-1DBA66F74B55}"/>
              </a:ext>
            </a:extLst>
          </p:cNvPr>
          <p:cNvSpPr txBox="1"/>
          <p:nvPr/>
        </p:nvSpPr>
        <p:spPr>
          <a:xfrm>
            <a:off x="3743730" y="6352090"/>
            <a:ext cx="4733475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Particulièrement en situation d’agression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C163EA-E3E1-E24F-A5C7-735CA7060D35}"/>
              </a:ext>
            </a:extLst>
          </p:cNvPr>
          <p:cNvSpPr txBox="1"/>
          <p:nvPr/>
        </p:nvSpPr>
        <p:spPr>
          <a:xfrm>
            <a:off x="8769348" y="2323231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Muscle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67BF2C-600A-EB47-8AFD-2498B8A06905}"/>
              </a:ext>
            </a:extLst>
          </p:cNvPr>
          <p:cNvSpPr txBox="1"/>
          <p:nvPr/>
        </p:nvSpPr>
        <p:spPr>
          <a:xfrm>
            <a:off x="1436558" y="5819333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Navette </a:t>
            </a:r>
            <a:r>
              <a:rPr lang="fr-FR" b="1" i="1" dirty="0" err="1"/>
              <a:t>inter-cellulaire</a:t>
            </a:r>
            <a:endParaRPr lang="fr-FR" b="1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32B121-031A-E843-A8EC-977100F2B1F2}"/>
              </a:ext>
            </a:extLst>
          </p:cNvPr>
          <p:cNvSpPr txBox="1"/>
          <p:nvPr/>
        </p:nvSpPr>
        <p:spPr>
          <a:xfrm>
            <a:off x="5572646" y="5431300"/>
            <a:ext cx="104160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2DB83-E235-C14D-82E0-D8F610C6AAA7}"/>
              </a:ext>
            </a:extLst>
          </p:cNvPr>
          <p:cNvSpPr txBox="1"/>
          <p:nvPr/>
        </p:nvSpPr>
        <p:spPr>
          <a:xfrm>
            <a:off x="1419538" y="4047554"/>
            <a:ext cx="133005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Oxydation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0C3208-4B24-C44F-9AE8-2C519E17F569}"/>
              </a:ext>
            </a:extLst>
          </p:cNvPr>
          <p:cNvSpPr txBox="1"/>
          <p:nvPr/>
        </p:nvSpPr>
        <p:spPr>
          <a:xfrm>
            <a:off x="5354769" y="4017583"/>
            <a:ext cx="133005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Oxydation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AC82A3-54F4-2344-95F8-5439D0330250}"/>
              </a:ext>
            </a:extLst>
          </p:cNvPr>
          <p:cNvSpPr txBox="1"/>
          <p:nvPr/>
        </p:nvSpPr>
        <p:spPr>
          <a:xfrm>
            <a:off x="9454320" y="4047554"/>
            <a:ext cx="133005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Oxydation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6C29C7E1-F296-134C-AF3D-F603B9679670}"/>
              </a:ext>
            </a:extLst>
          </p:cNvPr>
          <p:cNvSpPr/>
          <p:nvPr/>
        </p:nvSpPr>
        <p:spPr>
          <a:xfrm>
            <a:off x="381000" y="6263640"/>
            <a:ext cx="2194560" cy="533400"/>
          </a:xfrm>
          <a:custGeom>
            <a:avLst/>
            <a:gdLst>
              <a:gd name="connsiteX0" fmla="*/ 0 w 2194560"/>
              <a:gd name="connsiteY0" fmla="*/ 533400 h 533400"/>
              <a:gd name="connsiteX1" fmla="*/ 1463040 w 2194560"/>
              <a:gd name="connsiteY1" fmla="*/ 381000 h 533400"/>
              <a:gd name="connsiteX2" fmla="*/ 2194560 w 2194560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4560" h="533400">
                <a:moveTo>
                  <a:pt x="0" y="533400"/>
                </a:moveTo>
                <a:cubicBezTo>
                  <a:pt x="548640" y="501650"/>
                  <a:pt x="1097280" y="469900"/>
                  <a:pt x="1463040" y="381000"/>
                </a:cubicBezTo>
                <a:cubicBezTo>
                  <a:pt x="1828800" y="292100"/>
                  <a:pt x="2011680" y="146050"/>
                  <a:pt x="219456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256B4E23-4679-6143-80E0-00A956D2F8E8}"/>
              </a:ext>
            </a:extLst>
          </p:cNvPr>
          <p:cNvSpPr/>
          <p:nvPr/>
        </p:nvSpPr>
        <p:spPr>
          <a:xfrm>
            <a:off x="3968340" y="5867399"/>
            <a:ext cx="2051459" cy="321265"/>
          </a:xfrm>
          <a:custGeom>
            <a:avLst/>
            <a:gdLst>
              <a:gd name="connsiteX0" fmla="*/ 0 w 2057400"/>
              <a:gd name="connsiteY0" fmla="*/ 182880 h 212810"/>
              <a:gd name="connsiteX1" fmla="*/ 1676400 w 2057400"/>
              <a:gd name="connsiteY1" fmla="*/ 198120 h 212810"/>
              <a:gd name="connsiteX2" fmla="*/ 2057400 w 2057400"/>
              <a:gd name="connsiteY2" fmla="*/ 0 h 21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12810">
                <a:moveTo>
                  <a:pt x="0" y="182880"/>
                </a:moveTo>
                <a:cubicBezTo>
                  <a:pt x="666750" y="205740"/>
                  <a:pt x="1333500" y="228600"/>
                  <a:pt x="1676400" y="198120"/>
                </a:cubicBezTo>
                <a:cubicBezTo>
                  <a:pt x="2019300" y="167640"/>
                  <a:pt x="2038350" y="83820"/>
                  <a:pt x="205740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>
            <a:extLst>
              <a:ext uri="{FF2B5EF4-FFF2-40B4-BE49-F238E27FC236}">
                <a16:creationId xmlns:a16="http://schemas.microsoft.com/office/drawing/2014/main" id="{E8BAFE83-69EF-C44F-A485-AFA1AD545DAF}"/>
              </a:ext>
            </a:extLst>
          </p:cNvPr>
          <p:cNvSpPr/>
          <p:nvPr/>
        </p:nvSpPr>
        <p:spPr>
          <a:xfrm rot="17698849">
            <a:off x="3724499" y="4590956"/>
            <a:ext cx="487680" cy="77548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>
            <a:extLst>
              <a:ext uri="{FF2B5EF4-FFF2-40B4-BE49-F238E27FC236}">
                <a16:creationId xmlns:a16="http://schemas.microsoft.com/office/drawing/2014/main" id="{23A7E45C-6A90-CD44-8D08-2FF01ECC8E66}"/>
              </a:ext>
            </a:extLst>
          </p:cNvPr>
          <p:cNvSpPr/>
          <p:nvPr/>
        </p:nvSpPr>
        <p:spPr>
          <a:xfrm>
            <a:off x="5866627" y="4503094"/>
            <a:ext cx="487680" cy="77548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17">
            <a:extLst>
              <a:ext uri="{FF2B5EF4-FFF2-40B4-BE49-F238E27FC236}">
                <a16:creationId xmlns:a16="http://schemas.microsoft.com/office/drawing/2014/main" id="{2A534994-3DE5-D24F-BD91-C2969682786C}"/>
              </a:ext>
            </a:extLst>
          </p:cNvPr>
          <p:cNvSpPr/>
          <p:nvPr/>
        </p:nvSpPr>
        <p:spPr>
          <a:xfrm rot="3798004">
            <a:off x="8010268" y="4583675"/>
            <a:ext cx="487680" cy="77548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1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hart 1">
            <a:extLst>
              <a:ext uri="{FF2B5EF4-FFF2-40B4-BE49-F238E27FC236}">
                <a16:creationId xmlns:a16="http://schemas.microsoft.com/office/drawing/2014/main" id="{504E1BEA-ACAF-F24F-B759-D37C349E0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210892"/>
              </p:ext>
            </p:extLst>
          </p:nvPr>
        </p:nvGraphicFramePr>
        <p:xfrm>
          <a:off x="5662265" y="1462788"/>
          <a:ext cx="5266085" cy="398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BAD04886-F310-6647-B7AA-7D39D1A8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8880"/>
            <a:ext cx="7729728" cy="1188720"/>
          </a:xfrm>
        </p:spPr>
        <p:txBody>
          <a:bodyPr/>
          <a:lstStyle/>
          <a:p>
            <a:r>
              <a:rPr lang="fr-FR" dirty="0"/>
              <a:t>Le Lactate est-il acide?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1AEDC9-318D-DB48-BB94-F9CA9A7DB1C9}"/>
              </a:ext>
            </a:extLst>
          </p:cNvPr>
          <p:cNvSpPr txBox="1"/>
          <p:nvPr/>
        </p:nvSpPr>
        <p:spPr>
          <a:xfrm>
            <a:off x="844966" y="1732879"/>
            <a:ext cx="2218877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 de Sodium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BBF850-D3FD-8F4E-B0EC-458134EAA5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171" y="2290359"/>
            <a:ext cx="1727200" cy="116840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C895C0AE-2911-5D41-9C0B-836FF664E989}"/>
              </a:ext>
            </a:extLst>
          </p:cNvPr>
          <p:cNvSpPr txBox="1"/>
          <p:nvPr/>
        </p:nvSpPr>
        <p:spPr>
          <a:xfrm>
            <a:off x="6883301" y="3320024"/>
            <a:ext cx="64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Na</a:t>
            </a:r>
            <a:r>
              <a:rPr lang="fr-FR" b="1" baseline="30000" dirty="0"/>
              <a:t>+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8DDE8B7-9F35-904A-A7F2-7259E52C716E}"/>
              </a:ext>
            </a:extLst>
          </p:cNvPr>
          <p:cNvSpPr txBox="1"/>
          <p:nvPr/>
        </p:nvSpPr>
        <p:spPr>
          <a:xfrm>
            <a:off x="8341894" y="3633042"/>
            <a:ext cx="7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Cl</a:t>
            </a:r>
            <a:r>
              <a:rPr lang="fr-FR" b="1" baseline="30000" dirty="0"/>
              <a:t>-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4614E7-2705-B64D-BA75-40B764FEBCA2}"/>
              </a:ext>
            </a:extLst>
          </p:cNvPr>
          <p:cNvSpPr txBox="1"/>
          <p:nvPr/>
        </p:nvSpPr>
        <p:spPr>
          <a:xfrm>
            <a:off x="8146802" y="2340060"/>
            <a:ext cx="92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HCO</a:t>
            </a:r>
            <a:r>
              <a:rPr lang="fr-FR" b="1" baseline="-25000" dirty="0"/>
              <a:t>3</a:t>
            </a:r>
            <a:r>
              <a:rPr lang="fr-FR" b="1" baseline="30000" dirty="0"/>
              <a:t>-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E391B003-10B4-D045-9BD8-287090F9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304" y="2718060"/>
            <a:ext cx="698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b="1" dirty="0" err="1"/>
              <a:t>Alb</a:t>
            </a:r>
            <a:r>
              <a:rPr lang="fr-FR" altLang="fr-FR" sz="2000" b="1" baseline="30000" dirty="0"/>
              <a:t>-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31A6E2E-FF06-6343-9606-4F9B93A60CAE}"/>
              </a:ext>
            </a:extLst>
          </p:cNvPr>
          <p:cNvSpPr txBox="1"/>
          <p:nvPr/>
        </p:nvSpPr>
        <p:spPr>
          <a:xfrm>
            <a:off x="8339430" y="2974405"/>
            <a:ext cx="80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UA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DFAB0B2-58F5-2D43-92A3-4B6C7369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89" y="3867341"/>
            <a:ext cx="6731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b="1" dirty="0"/>
              <a:t>Ca</a:t>
            </a:r>
            <a:r>
              <a:rPr lang="fr-FR" altLang="fr-FR" sz="1600" b="1" baseline="30000" dirty="0"/>
              <a:t>++</a:t>
            </a:r>
          </a:p>
          <a:p>
            <a:r>
              <a:rPr lang="fr-FR" altLang="fr-FR" sz="1600" b="1" dirty="0"/>
              <a:t>K</a:t>
            </a:r>
            <a:r>
              <a:rPr lang="fr-FR" altLang="fr-FR" sz="1600" b="1" baseline="30000" dirty="0"/>
              <a:t>+</a:t>
            </a:r>
          </a:p>
          <a:p>
            <a:r>
              <a:rPr lang="fr-FR" altLang="fr-FR" sz="1600" b="1" dirty="0"/>
              <a:t>Mg</a:t>
            </a:r>
            <a:r>
              <a:rPr lang="fr-FR" altLang="fr-FR" sz="1600" b="1" baseline="30000" dirty="0"/>
              <a:t>++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9C1057FD-99A1-5547-BBAD-2496216C5C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9753" y="4672038"/>
            <a:ext cx="164734" cy="229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A7C1AA2-3247-4F4C-80E5-5D441C0421B3}"/>
              </a:ext>
            </a:extLst>
          </p:cNvPr>
          <p:cNvSpPr txBox="1"/>
          <p:nvPr/>
        </p:nvSpPr>
        <p:spPr>
          <a:xfrm>
            <a:off x="168986" y="4602263"/>
            <a:ext cx="104160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DE52C26-61C9-A442-ACC9-3AF5BD7577B1}"/>
              </a:ext>
            </a:extLst>
          </p:cNvPr>
          <p:cNvSpPr txBox="1"/>
          <p:nvPr/>
        </p:nvSpPr>
        <p:spPr>
          <a:xfrm>
            <a:off x="127939" y="5401511"/>
            <a:ext cx="109978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Glucose</a:t>
            </a: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DCE25009-CAD0-D14C-AB2E-CB682D860D6B}"/>
              </a:ext>
            </a:extLst>
          </p:cNvPr>
          <p:cNvSpPr/>
          <p:nvPr/>
        </p:nvSpPr>
        <p:spPr>
          <a:xfrm>
            <a:off x="1666218" y="4140201"/>
            <a:ext cx="2684773" cy="1630642"/>
          </a:xfrm>
          <a:custGeom>
            <a:avLst/>
            <a:gdLst>
              <a:gd name="connsiteX0" fmla="*/ 436770 w 3376409"/>
              <a:gd name="connsiteY0" fmla="*/ 74295 h 2169827"/>
              <a:gd name="connsiteX1" fmla="*/ 939690 w 3376409"/>
              <a:gd name="connsiteY1" fmla="*/ 0 h 2169827"/>
              <a:gd name="connsiteX2" fmla="*/ 1385460 w 3376409"/>
              <a:gd name="connsiteY2" fmla="*/ 74295 h 2169827"/>
              <a:gd name="connsiteX3" fmla="*/ 1808370 w 3376409"/>
              <a:gd name="connsiteY3" fmla="*/ 262890 h 2169827"/>
              <a:gd name="connsiteX4" fmla="*/ 2351295 w 3376409"/>
              <a:gd name="connsiteY4" fmla="*/ 320040 h 2169827"/>
              <a:gd name="connsiteX5" fmla="*/ 2779920 w 3376409"/>
              <a:gd name="connsiteY5" fmla="*/ 325755 h 2169827"/>
              <a:gd name="connsiteX6" fmla="*/ 3139965 w 3376409"/>
              <a:gd name="connsiteY6" fmla="*/ 508635 h 2169827"/>
              <a:gd name="connsiteX7" fmla="*/ 3339990 w 3376409"/>
              <a:gd name="connsiteY7" fmla="*/ 680085 h 2169827"/>
              <a:gd name="connsiteX8" fmla="*/ 3317130 w 3376409"/>
              <a:gd name="connsiteY8" fmla="*/ 828675 h 2169827"/>
              <a:gd name="connsiteX9" fmla="*/ 2757060 w 3376409"/>
              <a:gd name="connsiteY9" fmla="*/ 794385 h 2169827"/>
              <a:gd name="connsiteX10" fmla="*/ 2619900 w 3376409"/>
              <a:gd name="connsiteY10" fmla="*/ 811530 h 2169827"/>
              <a:gd name="connsiteX11" fmla="*/ 2574180 w 3376409"/>
              <a:gd name="connsiteY11" fmla="*/ 971550 h 2169827"/>
              <a:gd name="connsiteX12" fmla="*/ 2322720 w 3376409"/>
              <a:gd name="connsiteY12" fmla="*/ 1240155 h 2169827"/>
              <a:gd name="connsiteX13" fmla="*/ 2025540 w 3376409"/>
              <a:gd name="connsiteY13" fmla="*/ 1280160 h 2169827"/>
              <a:gd name="connsiteX14" fmla="*/ 1825515 w 3376409"/>
              <a:gd name="connsiteY14" fmla="*/ 1257300 h 2169827"/>
              <a:gd name="connsiteX15" fmla="*/ 1505475 w 3376409"/>
              <a:gd name="connsiteY15" fmla="*/ 1485900 h 2169827"/>
              <a:gd name="connsiteX16" fmla="*/ 1208295 w 3376409"/>
              <a:gd name="connsiteY16" fmla="*/ 1525905 h 2169827"/>
              <a:gd name="connsiteX17" fmla="*/ 1025415 w 3376409"/>
              <a:gd name="connsiteY17" fmla="*/ 1828800 h 2169827"/>
              <a:gd name="connsiteX18" fmla="*/ 436770 w 3376409"/>
              <a:gd name="connsiteY18" fmla="*/ 2137410 h 2169827"/>
              <a:gd name="connsiteX19" fmla="*/ 191025 w 3376409"/>
              <a:gd name="connsiteY19" fmla="*/ 2143125 h 2169827"/>
              <a:gd name="connsiteX20" fmla="*/ 53865 w 3376409"/>
              <a:gd name="connsiteY20" fmla="*/ 1983105 h 2169827"/>
              <a:gd name="connsiteX21" fmla="*/ 71010 w 3376409"/>
              <a:gd name="connsiteY21" fmla="*/ 1520190 h 2169827"/>
              <a:gd name="connsiteX22" fmla="*/ 59580 w 3376409"/>
              <a:gd name="connsiteY22" fmla="*/ 1034415 h 2169827"/>
              <a:gd name="connsiteX23" fmla="*/ 2430 w 3376409"/>
              <a:gd name="connsiteY23" fmla="*/ 640080 h 2169827"/>
              <a:gd name="connsiteX24" fmla="*/ 151020 w 3376409"/>
              <a:gd name="connsiteY24" fmla="*/ 262890 h 2169827"/>
              <a:gd name="connsiteX25" fmla="*/ 436770 w 3376409"/>
              <a:gd name="connsiteY25" fmla="*/ 74295 h 216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76409" h="2169827">
                <a:moveTo>
                  <a:pt x="436770" y="74295"/>
                </a:moveTo>
                <a:cubicBezTo>
                  <a:pt x="568215" y="30480"/>
                  <a:pt x="781575" y="0"/>
                  <a:pt x="939690" y="0"/>
                </a:cubicBezTo>
                <a:cubicBezTo>
                  <a:pt x="1097805" y="0"/>
                  <a:pt x="1240680" y="30480"/>
                  <a:pt x="1385460" y="74295"/>
                </a:cubicBezTo>
                <a:cubicBezTo>
                  <a:pt x="1530240" y="118110"/>
                  <a:pt x="1647398" y="221933"/>
                  <a:pt x="1808370" y="262890"/>
                </a:cubicBezTo>
                <a:cubicBezTo>
                  <a:pt x="1969342" y="303847"/>
                  <a:pt x="2189370" y="309563"/>
                  <a:pt x="2351295" y="320040"/>
                </a:cubicBezTo>
                <a:cubicBezTo>
                  <a:pt x="2513220" y="330518"/>
                  <a:pt x="2648475" y="294323"/>
                  <a:pt x="2779920" y="325755"/>
                </a:cubicBezTo>
                <a:cubicBezTo>
                  <a:pt x="2911365" y="357187"/>
                  <a:pt x="3046620" y="449580"/>
                  <a:pt x="3139965" y="508635"/>
                </a:cubicBezTo>
                <a:cubicBezTo>
                  <a:pt x="3233310" y="567690"/>
                  <a:pt x="3310463" y="626745"/>
                  <a:pt x="3339990" y="680085"/>
                </a:cubicBezTo>
                <a:cubicBezTo>
                  <a:pt x="3369517" y="733425"/>
                  <a:pt x="3414285" y="809625"/>
                  <a:pt x="3317130" y="828675"/>
                </a:cubicBezTo>
                <a:cubicBezTo>
                  <a:pt x="3219975" y="847725"/>
                  <a:pt x="2873265" y="797242"/>
                  <a:pt x="2757060" y="794385"/>
                </a:cubicBezTo>
                <a:cubicBezTo>
                  <a:pt x="2640855" y="791528"/>
                  <a:pt x="2650380" y="782003"/>
                  <a:pt x="2619900" y="811530"/>
                </a:cubicBezTo>
                <a:cubicBezTo>
                  <a:pt x="2589420" y="841057"/>
                  <a:pt x="2623710" y="900113"/>
                  <a:pt x="2574180" y="971550"/>
                </a:cubicBezTo>
                <a:cubicBezTo>
                  <a:pt x="2524650" y="1042988"/>
                  <a:pt x="2414160" y="1188720"/>
                  <a:pt x="2322720" y="1240155"/>
                </a:cubicBezTo>
                <a:cubicBezTo>
                  <a:pt x="2231280" y="1291590"/>
                  <a:pt x="2108407" y="1277303"/>
                  <a:pt x="2025540" y="1280160"/>
                </a:cubicBezTo>
                <a:cubicBezTo>
                  <a:pt x="1942673" y="1283017"/>
                  <a:pt x="1912192" y="1223010"/>
                  <a:pt x="1825515" y="1257300"/>
                </a:cubicBezTo>
                <a:cubicBezTo>
                  <a:pt x="1738838" y="1291590"/>
                  <a:pt x="1608345" y="1441132"/>
                  <a:pt x="1505475" y="1485900"/>
                </a:cubicBezTo>
                <a:cubicBezTo>
                  <a:pt x="1402605" y="1530668"/>
                  <a:pt x="1288305" y="1468755"/>
                  <a:pt x="1208295" y="1525905"/>
                </a:cubicBezTo>
                <a:cubicBezTo>
                  <a:pt x="1128285" y="1583055"/>
                  <a:pt x="1154002" y="1726883"/>
                  <a:pt x="1025415" y="1828800"/>
                </a:cubicBezTo>
                <a:cubicBezTo>
                  <a:pt x="896828" y="1930717"/>
                  <a:pt x="575835" y="2085023"/>
                  <a:pt x="436770" y="2137410"/>
                </a:cubicBezTo>
                <a:cubicBezTo>
                  <a:pt x="297705" y="2189797"/>
                  <a:pt x="254842" y="2168842"/>
                  <a:pt x="191025" y="2143125"/>
                </a:cubicBezTo>
                <a:cubicBezTo>
                  <a:pt x="127208" y="2117408"/>
                  <a:pt x="73867" y="2086927"/>
                  <a:pt x="53865" y="1983105"/>
                </a:cubicBezTo>
                <a:cubicBezTo>
                  <a:pt x="33863" y="1879283"/>
                  <a:pt x="70058" y="1678305"/>
                  <a:pt x="71010" y="1520190"/>
                </a:cubicBezTo>
                <a:cubicBezTo>
                  <a:pt x="71962" y="1362075"/>
                  <a:pt x="71010" y="1181100"/>
                  <a:pt x="59580" y="1034415"/>
                </a:cubicBezTo>
                <a:cubicBezTo>
                  <a:pt x="48150" y="887730"/>
                  <a:pt x="-12810" y="768668"/>
                  <a:pt x="2430" y="640080"/>
                </a:cubicBezTo>
                <a:cubicBezTo>
                  <a:pt x="17670" y="511492"/>
                  <a:pt x="80535" y="356235"/>
                  <a:pt x="151020" y="262890"/>
                </a:cubicBezTo>
                <a:cubicBezTo>
                  <a:pt x="221505" y="169545"/>
                  <a:pt x="305325" y="118110"/>
                  <a:pt x="436770" y="7429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12076324-5864-9F42-A4D9-C592ADCEA931}"/>
              </a:ext>
            </a:extLst>
          </p:cNvPr>
          <p:cNvSpPr/>
          <p:nvPr/>
        </p:nvSpPr>
        <p:spPr>
          <a:xfrm>
            <a:off x="261606" y="2026024"/>
            <a:ext cx="634865" cy="2008094"/>
          </a:xfrm>
          <a:custGeom>
            <a:avLst/>
            <a:gdLst>
              <a:gd name="connsiteX0" fmla="*/ 347994 w 634865"/>
              <a:gd name="connsiteY0" fmla="*/ 0 h 2008094"/>
              <a:gd name="connsiteX1" fmla="*/ 7335 w 634865"/>
              <a:gd name="connsiteY1" fmla="*/ 806823 h 2008094"/>
              <a:gd name="connsiteX2" fmla="*/ 634865 w 634865"/>
              <a:gd name="connsiteY2" fmla="*/ 2008094 h 20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865" h="2008094">
                <a:moveTo>
                  <a:pt x="347994" y="0"/>
                </a:moveTo>
                <a:cubicBezTo>
                  <a:pt x="153758" y="236070"/>
                  <a:pt x="-40477" y="472141"/>
                  <a:pt x="7335" y="806823"/>
                </a:cubicBezTo>
                <a:cubicBezTo>
                  <a:pt x="55147" y="1141505"/>
                  <a:pt x="345006" y="1574799"/>
                  <a:pt x="634865" y="2008094"/>
                </a:cubicBezTo>
              </a:path>
            </a:pathLst>
          </a:custGeom>
          <a:noFill/>
          <a:ln w="762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ADC404F-E0F8-BA42-A375-A42A647F1154}"/>
              </a:ext>
            </a:extLst>
          </p:cNvPr>
          <p:cNvSpPr txBox="1"/>
          <p:nvPr/>
        </p:nvSpPr>
        <p:spPr>
          <a:xfrm>
            <a:off x="5007661" y="5536100"/>
            <a:ext cx="669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[DIF]  = [Na</a:t>
            </a:r>
            <a:r>
              <a:rPr lang="fr-FR" baseline="30000" dirty="0"/>
              <a:t>+</a:t>
            </a:r>
            <a:r>
              <a:rPr lang="fr-FR" dirty="0"/>
              <a:t>] + [K</a:t>
            </a:r>
            <a:r>
              <a:rPr lang="fr-FR" baseline="30000" dirty="0"/>
              <a:t>+</a:t>
            </a:r>
            <a:r>
              <a:rPr lang="fr-FR" dirty="0"/>
              <a:t>] + [Ca</a:t>
            </a:r>
            <a:r>
              <a:rPr lang="fr-FR" baseline="30000" dirty="0"/>
              <a:t>2+</a:t>
            </a:r>
            <a:r>
              <a:rPr lang="fr-FR" dirty="0"/>
              <a:t>] + [Mg</a:t>
            </a:r>
            <a:r>
              <a:rPr lang="fr-FR" baseline="30000" dirty="0"/>
              <a:t>2+</a:t>
            </a:r>
            <a:r>
              <a:rPr lang="fr-FR" dirty="0"/>
              <a:t>] – [Cl</a:t>
            </a:r>
            <a:r>
              <a:rPr lang="fr-FR" baseline="30000" dirty="0"/>
              <a:t>-</a:t>
            </a:r>
            <a:r>
              <a:rPr lang="fr-FR" dirty="0"/>
              <a:t>]– [autres anions forts]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4FD3384-C3BA-384F-95A3-22E487A865DB}"/>
              </a:ext>
            </a:extLst>
          </p:cNvPr>
          <p:cNvSpPr txBox="1"/>
          <p:nvPr/>
        </p:nvSpPr>
        <p:spPr>
          <a:xfrm>
            <a:off x="7444954" y="599402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=38 +/-1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C4E6136-2D18-A440-8708-13E5BDB753BF}"/>
              </a:ext>
            </a:extLst>
          </p:cNvPr>
          <p:cNvCxnSpPr>
            <a:cxnSpLocks/>
          </p:cNvCxnSpPr>
          <p:nvPr/>
        </p:nvCxnSpPr>
        <p:spPr>
          <a:xfrm>
            <a:off x="3311782" y="1917545"/>
            <a:ext cx="29107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E79A774F-B692-6048-BF7F-B7BB547F539E}"/>
              </a:ext>
            </a:extLst>
          </p:cNvPr>
          <p:cNvSpPr txBox="1"/>
          <p:nvPr/>
        </p:nvSpPr>
        <p:spPr>
          <a:xfrm>
            <a:off x="6398846" y="1722276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Hyper-Natrémie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FE92F74-0BDB-8047-87D1-702418667411}"/>
              </a:ext>
            </a:extLst>
          </p:cNvPr>
          <p:cNvSpPr txBox="1"/>
          <p:nvPr/>
        </p:nvSpPr>
        <p:spPr>
          <a:xfrm>
            <a:off x="6009049" y="6420792"/>
            <a:ext cx="5933997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Rajout de Sodium =&gt; ⬈ DIF =&gt; ⬈  HCO</a:t>
            </a:r>
            <a:r>
              <a:rPr lang="fr-FR" b="1" baseline="-25000" dirty="0"/>
              <a:t>3</a:t>
            </a:r>
            <a:r>
              <a:rPr lang="fr-FR" b="1" baseline="30000" dirty="0"/>
              <a:t>-</a:t>
            </a:r>
            <a:r>
              <a:rPr lang="fr-FR" b="1" dirty="0"/>
              <a:t> =&gt; Alcalose </a:t>
            </a:r>
          </a:p>
        </p:txBody>
      </p:sp>
      <p:sp>
        <p:nvSpPr>
          <p:cNvPr id="61" name="Accolade ouvrante 60">
            <a:extLst>
              <a:ext uri="{FF2B5EF4-FFF2-40B4-BE49-F238E27FC236}">
                <a16:creationId xmlns:a16="http://schemas.microsoft.com/office/drawing/2014/main" id="{1A0E8CB0-0F3D-3D48-BCA9-7C0458010304}"/>
              </a:ext>
            </a:extLst>
          </p:cNvPr>
          <p:cNvSpPr/>
          <p:nvPr/>
        </p:nvSpPr>
        <p:spPr>
          <a:xfrm rot="10800000">
            <a:off x="9425940" y="2285809"/>
            <a:ext cx="177650" cy="68859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E248533-D957-F347-8F45-C86ADA689CDB}"/>
              </a:ext>
            </a:extLst>
          </p:cNvPr>
          <p:cNvSpPr txBox="1"/>
          <p:nvPr/>
        </p:nvSpPr>
        <p:spPr>
          <a:xfrm>
            <a:off x="9696568" y="24454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⬈ DIF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165814F-319E-174F-9FDE-06A9B90F8DEA}"/>
              </a:ext>
            </a:extLst>
          </p:cNvPr>
          <p:cNvSpPr txBox="1"/>
          <p:nvPr/>
        </p:nvSpPr>
        <p:spPr>
          <a:xfrm>
            <a:off x="9038174" y="282291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2E31EF-9357-5348-AE42-FE5358FFADD7}"/>
              </a:ext>
            </a:extLst>
          </p:cNvPr>
          <p:cNvSpPr txBox="1"/>
          <p:nvPr/>
        </p:nvSpPr>
        <p:spPr>
          <a:xfrm>
            <a:off x="2509801" y="457621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Cori</a:t>
            </a:r>
          </a:p>
        </p:txBody>
      </p:sp>
      <p:sp>
        <p:nvSpPr>
          <p:cNvPr id="6" name="Flèche courbée vers la gauche 5">
            <a:extLst>
              <a:ext uri="{FF2B5EF4-FFF2-40B4-BE49-F238E27FC236}">
                <a16:creationId xmlns:a16="http://schemas.microsoft.com/office/drawing/2014/main" id="{FA1CBA4D-64F2-4944-B2E1-B216D984BA4A}"/>
              </a:ext>
            </a:extLst>
          </p:cNvPr>
          <p:cNvSpPr/>
          <p:nvPr/>
        </p:nvSpPr>
        <p:spPr>
          <a:xfrm>
            <a:off x="1331005" y="4656801"/>
            <a:ext cx="762554" cy="1072505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941941-D1EB-8A48-95C3-A654500C57FD}"/>
              </a:ext>
            </a:extLst>
          </p:cNvPr>
          <p:cNvSpPr txBox="1"/>
          <p:nvPr/>
        </p:nvSpPr>
        <p:spPr>
          <a:xfrm>
            <a:off x="127939" y="6434647"/>
            <a:ext cx="5589479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Non: Le lactate de sodium est un agent alcalinisant</a:t>
            </a:r>
          </a:p>
        </p:txBody>
      </p:sp>
    </p:spTree>
    <p:extLst>
      <p:ext uri="{BB962C8B-B14F-4D97-AF65-F5344CB8AC3E}">
        <p14:creationId xmlns:p14="http://schemas.microsoft.com/office/powerpoint/2010/main" val="122183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1">
            <a:extLst>
              <a:ext uri="{FF2B5EF4-FFF2-40B4-BE49-F238E27FC236}">
                <a16:creationId xmlns:a16="http://schemas.microsoft.com/office/drawing/2014/main" id="{AD24EDBD-45A8-0B46-AD6B-6C6695A81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659350"/>
              </p:ext>
            </p:extLst>
          </p:nvPr>
        </p:nvGraphicFramePr>
        <p:xfrm>
          <a:off x="6342841" y="1688427"/>
          <a:ext cx="5865114" cy="379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ECDE4D28-B201-6F43-A262-41BBAD68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236" y="300966"/>
            <a:ext cx="7729728" cy="1188720"/>
          </a:xfrm>
        </p:spPr>
        <p:txBody>
          <a:bodyPr/>
          <a:lstStyle/>
          <a:p>
            <a:r>
              <a:rPr lang="fr-FR" dirty="0"/>
              <a:t>L’Acide lactique est un acide faible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CE693-544B-C84C-8BDD-A4DE5D9BB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06" b="8542"/>
          <a:stretch/>
        </p:blipFill>
        <p:spPr>
          <a:xfrm>
            <a:off x="2833488" y="2048433"/>
            <a:ext cx="1757409" cy="15790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8644E9-88C3-4141-8708-13F33BC6192C}"/>
              </a:ext>
            </a:extLst>
          </p:cNvPr>
          <p:cNvSpPr txBox="1"/>
          <p:nvPr/>
        </p:nvSpPr>
        <p:spPr>
          <a:xfrm>
            <a:off x="377070" y="1708960"/>
            <a:ext cx="99899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519FD7-D939-AF49-ADB0-90B3D7391123}"/>
              </a:ext>
            </a:extLst>
          </p:cNvPr>
          <p:cNvSpPr txBox="1"/>
          <p:nvPr/>
        </p:nvSpPr>
        <p:spPr>
          <a:xfrm>
            <a:off x="2876428" y="1679101"/>
            <a:ext cx="1718740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Acide lactique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B8D32D-A5BC-3246-8A1D-F5A730F305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65" r="-316" b="9512"/>
          <a:stretch/>
        </p:blipFill>
        <p:spPr>
          <a:xfrm>
            <a:off x="-89122" y="2181225"/>
            <a:ext cx="1729396" cy="1579063"/>
          </a:xfrm>
          <a:prstGeom prst="rect">
            <a:avLst/>
          </a:prstGeom>
        </p:spPr>
      </p:pic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7BD8DE11-C19D-C145-AD87-34477F90E16F}"/>
              </a:ext>
            </a:extLst>
          </p:cNvPr>
          <p:cNvSpPr/>
          <p:nvPr/>
        </p:nvSpPr>
        <p:spPr>
          <a:xfrm>
            <a:off x="1544843" y="2361909"/>
            <a:ext cx="1277131" cy="5842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0741C1-8CBC-C64A-AF4B-503E70D78A20}"/>
              </a:ext>
            </a:extLst>
          </p:cNvPr>
          <p:cNvSpPr txBox="1"/>
          <p:nvPr/>
        </p:nvSpPr>
        <p:spPr>
          <a:xfrm>
            <a:off x="1645898" y="246853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pKa</a:t>
            </a:r>
            <a:r>
              <a:rPr lang="fr-FR" dirty="0"/>
              <a:t> = 3.9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B6DC30-C9C1-F146-91EA-D5BEE22318CD}"/>
              </a:ext>
            </a:extLst>
          </p:cNvPr>
          <p:cNvSpPr txBox="1"/>
          <p:nvPr/>
        </p:nvSpPr>
        <p:spPr>
          <a:xfrm>
            <a:off x="7731442" y="3408387"/>
            <a:ext cx="87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Na</a:t>
            </a:r>
            <a:r>
              <a:rPr lang="fr-FR" b="1" baseline="30000" dirty="0"/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78F91-B2AE-7A4F-BEC2-4504D2F40656}"/>
              </a:ext>
            </a:extLst>
          </p:cNvPr>
          <p:cNvSpPr txBox="1"/>
          <p:nvPr/>
        </p:nvSpPr>
        <p:spPr>
          <a:xfrm>
            <a:off x="9393334" y="4211803"/>
            <a:ext cx="7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Cl</a:t>
            </a:r>
            <a:r>
              <a:rPr lang="fr-FR" b="1" baseline="30000" dirty="0"/>
              <a:t>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3A4F84-4DF0-0A4C-A968-C8C66BA92FC1}"/>
              </a:ext>
            </a:extLst>
          </p:cNvPr>
          <p:cNvSpPr txBox="1"/>
          <p:nvPr/>
        </p:nvSpPr>
        <p:spPr>
          <a:xfrm>
            <a:off x="9127015" y="2316428"/>
            <a:ext cx="131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HCO</a:t>
            </a:r>
            <a:r>
              <a:rPr lang="fr-FR" b="1" baseline="-25000" dirty="0"/>
              <a:t>3</a:t>
            </a:r>
            <a:r>
              <a:rPr lang="fr-FR" b="1" baseline="30000" dirty="0"/>
              <a:t>-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A7AD495-647C-FE45-9531-D0ACE1555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033" y="2536164"/>
            <a:ext cx="972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b="1" dirty="0" err="1"/>
              <a:t>Alb</a:t>
            </a:r>
            <a:r>
              <a:rPr lang="fr-FR" altLang="fr-FR" sz="2000" b="1" baseline="30000" dirty="0"/>
              <a:t>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F6B7D3-206F-764D-8904-787130D7F58A}"/>
              </a:ext>
            </a:extLst>
          </p:cNvPr>
          <p:cNvSpPr txBox="1"/>
          <p:nvPr/>
        </p:nvSpPr>
        <p:spPr>
          <a:xfrm>
            <a:off x="9270109" y="2869465"/>
            <a:ext cx="80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UA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40E44B59-61A4-994F-AD2E-3F65618E1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660" y="4022705"/>
            <a:ext cx="937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b="1" dirty="0"/>
              <a:t>Ca</a:t>
            </a:r>
            <a:r>
              <a:rPr lang="fr-FR" altLang="fr-FR" sz="1600" b="1" baseline="30000" dirty="0"/>
              <a:t>++</a:t>
            </a:r>
          </a:p>
          <a:p>
            <a:r>
              <a:rPr lang="fr-FR" altLang="fr-FR" sz="1600" b="1" dirty="0"/>
              <a:t>K</a:t>
            </a:r>
            <a:r>
              <a:rPr lang="fr-FR" altLang="fr-FR" sz="1600" b="1" baseline="30000" dirty="0"/>
              <a:t>+</a:t>
            </a:r>
          </a:p>
          <a:p>
            <a:r>
              <a:rPr lang="fr-FR" altLang="fr-FR" sz="1600" b="1" dirty="0"/>
              <a:t>Mg</a:t>
            </a:r>
            <a:r>
              <a:rPr lang="fr-FR" altLang="fr-FR" sz="1600" b="1" baseline="30000" dirty="0"/>
              <a:t>++</a:t>
            </a: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731B14F3-C4CD-BE45-BE67-68366AB62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02583" y="4825523"/>
            <a:ext cx="124727" cy="2095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3ABA5DB-858A-BB41-B7CB-7BB2DE870CD1}"/>
              </a:ext>
            </a:extLst>
          </p:cNvPr>
          <p:cNvSpPr txBox="1"/>
          <p:nvPr/>
        </p:nvSpPr>
        <p:spPr>
          <a:xfrm>
            <a:off x="5007661" y="5536100"/>
            <a:ext cx="687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[DIF]  = [Na</a:t>
            </a:r>
            <a:r>
              <a:rPr lang="fr-FR" baseline="30000" dirty="0"/>
              <a:t>+</a:t>
            </a:r>
            <a:r>
              <a:rPr lang="fr-FR" dirty="0"/>
              <a:t>] + [K</a:t>
            </a:r>
            <a:r>
              <a:rPr lang="fr-FR" baseline="30000" dirty="0"/>
              <a:t>+</a:t>
            </a:r>
            <a:r>
              <a:rPr lang="fr-FR" dirty="0"/>
              <a:t>] + [Ca</a:t>
            </a:r>
            <a:r>
              <a:rPr lang="fr-FR" baseline="30000" dirty="0"/>
              <a:t>2+</a:t>
            </a:r>
            <a:r>
              <a:rPr lang="fr-FR" dirty="0"/>
              <a:t>] + [Mg</a:t>
            </a:r>
            <a:r>
              <a:rPr lang="fr-FR" baseline="30000" dirty="0"/>
              <a:t>2+</a:t>
            </a:r>
            <a:r>
              <a:rPr lang="fr-FR" dirty="0"/>
              <a:t>] – [Cl</a:t>
            </a:r>
            <a:r>
              <a:rPr lang="fr-FR" baseline="30000" dirty="0"/>
              <a:t>-</a:t>
            </a:r>
            <a:r>
              <a:rPr lang="fr-FR" dirty="0"/>
              <a:t>] – [autres anions forts]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1A4674-47B7-3545-936E-840A78958FBA}"/>
              </a:ext>
            </a:extLst>
          </p:cNvPr>
          <p:cNvSpPr txBox="1"/>
          <p:nvPr/>
        </p:nvSpPr>
        <p:spPr>
          <a:xfrm>
            <a:off x="7742057" y="591878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=38 +/-1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8C9637-605F-4A4C-B325-DFF387AD3AB9}"/>
              </a:ext>
            </a:extLst>
          </p:cNvPr>
          <p:cNvSpPr txBox="1"/>
          <p:nvPr/>
        </p:nvSpPr>
        <p:spPr>
          <a:xfrm>
            <a:off x="5910346" y="6356983"/>
            <a:ext cx="5509200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Rajout de  H+ =&gt;  ⬊ DIF =&gt; ⬊  HCO</a:t>
            </a:r>
            <a:r>
              <a:rPr lang="fr-FR" b="1" baseline="-25000" dirty="0"/>
              <a:t>3</a:t>
            </a:r>
            <a:r>
              <a:rPr lang="fr-FR" b="1" baseline="30000" dirty="0"/>
              <a:t>-</a:t>
            </a:r>
            <a:r>
              <a:rPr lang="fr-FR" b="1" dirty="0"/>
              <a:t> =&gt; Acidose </a:t>
            </a:r>
          </a:p>
        </p:txBody>
      </p:sp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C6CF53ED-1D07-2C4F-95D6-EEBD76FB9629}"/>
              </a:ext>
            </a:extLst>
          </p:cNvPr>
          <p:cNvSpPr/>
          <p:nvPr/>
        </p:nvSpPr>
        <p:spPr>
          <a:xfrm rot="10800000">
            <a:off x="10524153" y="2297962"/>
            <a:ext cx="183404" cy="5715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F86CE26-6D7B-D649-A52D-6CEC24887E10}"/>
              </a:ext>
            </a:extLst>
          </p:cNvPr>
          <p:cNvSpPr txBox="1"/>
          <p:nvPr/>
        </p:nvSpPr>
        <p:spPr>
          <a:xfrm>
            <a:off x="10750542" y="239904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⬊ DIF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773F584-722A-3B4E-86AC-2B860AAEA134}"/>
              </a:ext>
            </a:extLst>
          </p:cNvPr>
          <p:cNvSpPr txBox="1"/>
          <p:nvPr/>
        </p:nvSpPr>
        <p:spPr>
          <a:xfrm>
            <a:off x="10088768" y="265320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Pi</a:t>
            </a:r>
          </a:p>
        </p:txBody>
      </p:sp>
      <p:pic>
        <p:nvPicPr>
          <p:cNvPr id="26" name="Picture 3" descr="cellule">
            <a:extLst>
              <a:ext uri="{FF2B5EF4-FFF2-40B4-BE49-F238E27FC236}">
                <a16:creationId xmlns:a16="http://schemas.microsoft.com/office/drawing/2014/main" id="{DF84B0DF-601F-6B47-97B3-BFDE7431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" y="3515387"/>
            <a:ext cx="4958857" cy="33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280BE987-59F4-FA42-A63C-5134F1EF630B}"/>
              </a:ext>
            </a:extLst>
          </p:cNvPr>
          <p:cNvSpPr txBox="1"/>
          <p:nvPr/>
        </p:nvSpPr>
        <p:spPr>
          <a:xfrm>
            <a:off x="1818808" y="5409087"/>
            <a:ext cx="99899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533903-A0D6-C745-AD31-C01048DA866F}"/>
              </a:ext>
            </a:extLst>
          </p:cNvPr>
          <p:cNvSpPr txBox="1"/>
          <p:nvPr/>
        </p:nvSpPr>
        <p:spPr>
          <a:xfrm>
            <a:off x="1792979" y="4438203"/>
            <a:ext cx="104708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Glucose</a:t>
            </a:r>
          </a:p>
        </p:txBody>
      </p:sp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A41AC8F1-FF95-1A4E-94A1-8E9D8214A99A}"/>
              </a:ext>
            </a:extLst>
          </p:cNvPr>
          <p:cNvSpPr/>
          <p:nvPr/>
        </p:nvSpPr>
        <p:spPr>
          <a:xfrm rot="5400000">
            <a:off x="2140954" y="4998437"/>
            <a:ext cx="336205" cy="22882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clair 31">
            <a:extLst>
              <a:ext uri="{FF2B5EF4-FFF2-40B4-BE49-F238E27FC236}">
                <a16:creationId xmlns:a16="http://schemas.microsoft.com/office/drawing/2014/main" id="{4C290120-F0E8-E34D-AC39-DA5B0C884AAC}"/>
              </a:ext>
            </a:extLst>
          </p:cNvPr>
          <p:cNvSpPr/>
          <p:nvPr/>
        </p:nvSpPr>
        <p:spPr>
          <a:xfrm>
            <a:off x="147482" y="3858514"/>
            <a:ext cx="445710" cy="5522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DA12F5A-44BE-D249-93FC-A29C907A830D}"/>
              </a:ext>
            </a:extLst>
          </p:cNvPr>
          <p:cNvSpPr txBox="1"/>
          <p:nvPr/>
        </p:nvSpPr>
        <p:spPr>
          <a:xfrm>
            <a:off x="-1781" y="3553770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Hypoxie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5C5979A-27C7-6E4B-BADD-C93E68E8EB24}"/>
                  </a:ext>
                </a:extLst>
              </p:cNvPr>
              <p:cNvSpPr txBox="1"/>
              <p:nvPr/>
            </p:nvSpPr>
            <p:spPr>
              <a:xfrm>
                <a:off x="471041" y="4520055"/>
                <a:ext cx="93410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⬊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𝐴𝑇𝑃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𝐴𝐷𝑃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5C5979A-27C7-6E4B-BADD-C93E68E8E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1" y="4520055"/>
                <a:ext cx="934102" cy="610936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64D2E956-310F-6042-8539-D7D9A762E440}"/>
                  </a:ext>
                </a:extLst>
              </p:cNvPr>
              <p:cNvSpPr txBox="1"/>
              <p:nvPr/>
            </p:nvSpPr>
            <p:spPr>
              <a:xfrm>
                <a:off x="461989" y="5276948"/>
                <a:ext cx="1233607" cy="486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0" dirty="0"/>
                  <a:t>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𝑁𝐴𝐷𝐻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𝑁𝐴𝐷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 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b="0" i="1" baseline="30000" smtClean="0">
                            <a:latin typeface="Cambria Math" panose="02040503050406030204" pitchFamily="18" charset="0"/>
                          </a:rPr>
                          <m:t>+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64D2E956-310F-6042-8539-D7D9A762E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9" y="5276948"/>
                <a:ext cx="1233607" cy="486993"/>
              </a:xfrm>
              <a:prstGeom prst="rect">
                <a:avLst/>
              </a:prstGeom>
              <a:blipFill>
                <a:blip r:embed="rId6"/>
                <a:stretch>
                  <a:fillRect l="-4082" b="-128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ccolade ouvrante 35">
            <a:extLst>
              <a:ext uri="{FF2B5EF4-FFF2-40B4-BE49-F238E27FC236}">
                <a16:creationId xmlns:a16="http://schemas.microsoft.com/office/drawing/2014/main" id="{9FC7BFB9-52FE-634E-9AEA-A1F423733DB6}"/>
              </a:ext>
            </a:extLst>
          </p:cNvPr>
          <p:cNvSpPr/>
          <p:nvPr/>
        </p:nvSpPr>
        <p:spPr>
          <a:xfrm rot="10800000">
            <a:off x="1559812" y="4500220"/>
            <a:ext cx="170746" cy="125211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BA4F85A-249F-1747-84DB-C048BC676596}"/>
              </a:ext>
            </a:extLst>
          </p:cNvPr>
          <p:cNvCxnSpPr>
            <a:cxnSpLocks/>
          </p:cNvCxnSpPr>
          <p:nvPr/>
        </p:nvCxnSpPr>
        <p:spPr>
          <a:xfrm>
            <a:off x="1779349" y="5125681"/>
            <a:ext cx="4040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DCB1496D-5B63-2348-B0E8-238659069022}"/>
              </a:ext>
            </a:extLst>
          </p:cNvPr>
          <p:cNvSpPr txBox="1"/>
          <p:nvPr/>
        </p:nvSpPr>
        <p:spPr>
          <a:xfrm>
            <a:off x="1879821" y="49522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grpSp>
        <p:nvGrpSpPr>
          <p:cNvPr id="43" name="Group 2078">
            <a:extLst>
              <a:ext uri="{FF2B5EF4-FFF2-40B4-BE49-F238E27FC236}">
                <a16:creationId xmlns:a16="http://schemas.microsoft.com/office/drawing/2014/main" id="{0926F6ED-ECAE-7549-9F17-0C2C8CBE368F}"/>
              </a:ext>
            </a:extLst>
          </p:cNvPr>
          <p:cNvGrpSpPr>
            <a:grpSpLocks/>
          </p:cNvGrpSpPr>
          <p:nvPr/>
        </p:nvGrpSpPr>
        <p:grpSpPr bwMode="auto">
          <a:xfrm rot="2923955">
            <a:off x="4342901" y="4149953"/>
            <a:ext cx="495993" cy="635589"/>
            <a:chOff x="3141" y="817"/>
            <a:chExt cx="615" cy="738"/>
          </a:xfrm>
        </p:grpSpPr>
        <p:sp>
          <p:nvSpPr>
            <p:cNvPr id="44" name="Freeform 2079">
              <a:extLst>
                <a:ext uri="{FF2B5EF4-FFF2-40B4-BE49-F238E27FC236}">
                  <a16:creationId xmlns:a16="http://schemas.microsoft.com/office/drawing/2014/main" id="{3ACDDD84-C24A-7345-A729-287BFF9D8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828"/>
              <a:ext cx="211" cy="442"/>
            </a:xfrm>
            <a:custGeom>
              <a:avLst/>
              <a:gdLst>
                <a:gd name="T0" fmla="*/ 0 w 108"/>
                <a:gd name="T1" fmla="*/ 73 h 213"/>
                <a:gd name="T2" fmla="*/ 0 w 108"/>
                <a:gd name="T3" fmla="*/ 73 h 213"/>
                <a:gd name="T4" fmla="*/ 447 w 108"/>
                <a:gd name="T5" fmla="*/ 457 h 213"/>
                <a:gd name="T6" fmla="*/ 696 w 108"/>
                <a:gd name="T7" fmla="*/ 1214 h 213"/>
                <a:gd name="T8" fmla="*/ 664 w 108"/>
                <a:gd name="T9" fmla="*/ 1330 h 213"/>
                <a:gd name="T10" fmla="*/ 580 w 108"/>
                <a:gd name="T11" fmla="*/ 1546 h 213"/>
                <a:gd name="T12" fmla="*/ 752 w 108"/>
                <a:gd name="T13" fmla="*/ 1814 h 213"/>
                <a:gd name="T14" fmla="*/ 805 w 108"/>
                <a:gd name="T15" fmla="*/ 1903 h 213"/>
                <a:gd name="T16" fmla="*/ 805 w 108"/>
                <a:gd name="T17" fmla="*/ 724 h 213"/>
                <a:gd name="T18" fmla="*/ 0 w 108"/>
                <a:gd name="T19" fmla="*/ 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21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4" y="5"/>
                    <a:pt x="46" y="25"/>
                    <a:pt x="60" y="51"/>
                  </a:cubicBezTo>
                  <a:cubicBezTo>
                    <a:pt x="71" y="70"/>
                    <a:pt x="81" y="96"/>
                    <a:pt x="93" y="136"/>
                  </a:cubicBezTo>
                  <a:cubicBezTo>
                    <a:pt x="95" y="142"/>
                    <a:pt x="93" y="146"/>
                    <a:pt x="89" y="149"/>
                  </a:cubicBezTo>
                  <a:cubicBezTo>
                    <a:pt x="82" y="155"/>
                    <a:pt x="78" y="164"/>
                    <a:pt x="78" y="173"/>
                  </a:cubicBezTo>
                  <a:cubicBezTo>
                    <a:pt x="78" y="187"/>
                    <a:pt x="88" y="199"/>
                    <a:pt x="101" y="203"/>
                  </a:cubicBezTo>
                  <a:cubicBezTo>
                    <a:pt x="106" y="205"/>
                    <a:pt x="108" y="207"/>
                    <a:pt x="108" y="213"/>
                  </a:cubicBezTo>
                  <a:cubicBezTo>
                    <a:pt x="108" y="178"/>
                    <a:pt x="108" y="85"/>
                    <a:pt x="108" y="81"/>
                  </a:cubicBezTo>
                  <a:cubicBezTo>
                    <a:pt x="108" y="48"/>
                    <a:pt x="59" y="0"/>
                    <a:pt x="0" y="8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2080">
              <a:extLst>
                <a:ext uri="{FF2B5EF4-FFF2-40B4-BE49-F238E27FC236}">
                  <a16:creationId xmlns:a16="http://schemas.microsoft.com/office/drawing/2014/main" id="{FCB07E9F-CB7D-5E41-A2DB-540CEDF1E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28"/>
              <a:ext cx="213" cy="442"/>
            </a:xfrm>
            <a:custGeom>
              <a:avLst/>
              <a:gdLst>
                <a:gd name="T0" fmla="*/ 61 w 109"/>
                <a:gd name="T1" fmla="*/ 1814 h 213"/>
                <a:gd name="T2" fmla="*/ 225 w 109"/>
                <a:gd name="T3" fmla="*/ 1546 h 213"/>
                <a:gd name="T4" fmla="*/ 149 w 109"/>
                <a:gd name="T5" fmla="*/ 1330 h 213"/>
                <a:gd name="T6" fmla="*/ 111 w 109"/>
                <a:gd name="T7" fmla="*/ 1214 h 213"/>
                <a:gd name="T8" fmla="*/ 360 w 109"/>
                <a:gd name="T9" fmla="*/ 457 h 213"/>
                <a:gd name="T10" fmla="*/ 813 w 109"/>
                <a:gd name="T11" fmla="*/ 73 h 213"/>
                <a:gd name="T12" fmla="*/ 813 w 109"/>
                <a:gd name="T13" fmla="*/ 73 h 213"/>
                <a:gd name="T14" fmla="*/ 0 w 109"/>
                <a:gd name="T15" fmla="*/ 724 h 213"/>
                <a:gd name="T16" fmla="*/ 8 w 109"/>
                <a:gd name="T17" fmla="*/ 1357 h 213"/>
                <a:gd name="T18" fmla="*/ 8 w 109"/>
                <a:gd name="T19" fmla="*/ 1903 h 213"/>
                <a:gd name="T20" fmla="*/ 61 w 109"/>
                <a:gd name="T21" fmla="*/ 1814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213">
                  <a:moveTo>
                    <a:pt x="8" y="203"/>
                  </a:moveTo>
                  <a:cubicBezTo>
                    <a:pt x="21" y="199"/>
                    <a:pt x="30" y="187"/>
                    <a:pt x="30" y="173"/>
                  </a:cubicBezTo>
                  <a:cubicBezTo>
                    <a:pt x="30" y="164"/>
                    <a:pt x="26" y="155"/>
                    <a:pt x="20" y="149"/>
                  </a:cubicBezTo>
                  <a:cubicBezTo>
                    <a:pt x="15" y="146"/>
                    <a:pt x="14" y="142"/>
                    <a:pt x="15" y="136"/>
                  </a:cubicBezTo>
                  <a:cubicBezTo>
                    <a:pt x="28" y="96"/>
                    <a:pt x="38" y="70"/>
                    <a:pt x="48" y="51"/>
                  </a:cubicBezTo>
                  <a:cubicBezTo>
                    <a:pt x="63" y="25"/>
                    <a:pt x="85" y="5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50" y="0"/>
                    <a:pt x="0" y="48"/>
                    <a:pt x="0" y="81"/>
                  </a:cubicBezTo>
                  <a:cubicBezTo>
                    <a:pt x="0" y="86"/>
                    <a:pt x="1" y="152"/>
                    <a:pt x="1" y="15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1" y="207"/>
                    <a:pt x="3" y="205"/>
                    <a:pt x="8" y="203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2081">
              <a:extLst>
                <a:ext uri="{FF2B5EF4-FFF2-40B4-BE49-F238E27FC236}">
                  <a16:creationId xmlns:a16="http://schemas.microsoft.com/office/drawing/2014/main" id="{5A717610-317E-A24E-AF25-45EF1D59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339"/>
              <a:ext cx="106" cy="212"/>
            </a:xfrm>
            <a:custGeom>
              <a:avLst/>
              <a:gdLst>
                <a:gd name="T0" fmla="*/ 204 w 54"/>
                <a:gd name="T1" fmla="*/ 457 h 102"/>
                <a:gd name="T2" fmla="*/ 212 w 54"/>
                <a:gd name="T3" fmla="*/ 0 h 102"/>
                <a:gd name="T4" fmla="*/ 196 w 54"/>
                <a:gd name="T5" fmla="*/ 8 h 102"/>
                <a:gd name="T6" fmla="*/ 196 w 54"/>
                <a:gd name="T7" fmla="*/ 457 h 102"/>
                <a:gd name="T8" fmla="*/ 0 w 54"/>
                <a:gd name="T9" fmla="*/ 917 h 102"/>
                <a:gd name="T10" fmla="*/ 0 w 54"/>
                <a:gd name="T11" fmla="*/ 917 h 102"/>
                <a:gd name="T12" fmla="*/ 196 w 54"/>
                <a:gd name="T13" fmla="*/ 881 h 102"/>
                <a:gd name="T14" fmla="*/ 408 w 54"/>
                <a:gd name="T15" fmla="*/ 917 h 102"/>
                <a:gd name="T16" fmla="*/ 408 w 54"/>
                <a:gd name="T17" fmla="*/ 917 h 102"/>
                <a:gd name="T18" fmla="*/ 204 w 54"/>
                <a:gd name="T19" fmla="*/ 45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02">
                  <a:moveTo>
                    <a:pt x="27" y="51"/>
                  </a:moveTo>
                  <a:cubicBezTo>
                    <a:pt x="27" y="51"/>
                    <a:pt x="28" y="3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4"/>
                    <a:pt x="26" y="51"/>
                    <a:pt x="26" y="51"/>
                  </a:cubicBezTo>
                  <a:cubicBezTo>
                    <a:pt x="26" y="76"/>
                    <a:pt x="18" y="9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0"/>
                    <a:pt x="18" y="98"/>
                    <a:pt x="26" y="98"/>
                  </a:cubicBezTo>
                  <a:cubicBezTo>
                    <a:pt x="35" y="98"/>
                    <a:pt x="46" y="100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36" y="97"/>
                    <a:pt x="27" y="76"/>
                    <a:pt x="27" y="51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2082">
              <a:extLst>
                <a:ext uri="{FF2B5EF4-FFF2-40B4-BE49-F238E27FC236}">
                  <a16:creationId xmlns:a16="http://schemas.microsoft.com/office/drawing/2014/main" id="{11DE6121-DC78-A342-8D1B-739B8F27F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817"/>
              <a:ext cx="306" cy="738"/>
            </a:xfrm>
            <a:custGeom>
              <a:avLst/>
              <a:gdLst>
                <a:gd name="T0" fmla="*/ 1109 w 157"/>
                <a:gd name="T1" fmla="*/ 1867 h 355"/>
                <a:gd name="T2" fmla="*/ 941 w 157"/>
                <a:gd name="T3" fmla="*/ 1599 h 355"/>
                <a:gd name="T4" fmla="*/ 1021 w 157"/>
                <a:gd name="T5" fmla="*/ 1382 h 355"/>
                <a:gd name="T6" fmla="*/ 1052 w 157"/>
                <a:gd name="T7" fmla="*/ 1266 h 355"/>
                <a:gd name="T8" fmla="*/ 805 w 157"/>
                <a:gd name="T9" fmla="*/ 501 h 355"/>
                <a:gd name="T10" fmla="*/ 220 w 157"/>
                <a:gd name="T11" fmla="*/ 189 h 355"/>
                <a:gd name="T12" fmla="*/ 259 w 157"/>
                <a:gd name="T13" fmla="*/ 1066 h 355"/>
                <a:gd name="T14" fmla="*/ 653 w 157"/>
                <a:gd name="T15" fmla="*/ 2640 h 355"/>
                <a:gd name="T16" fmla="*/ 897 w 157"/>
                <a:gd name="T17" fmla="*/ 3189 h 355"/>
                <a:gd name="T18" fmla="*/ 1162 w 157"/>
                <a:gd name="T19" fmla="*/ 2715 h 355"/>
                <a:gd name="T20" fmla="*/ 1162 w 157"/>
                <a:gd name="T21" fmla="*/ 1958 h 355"/>
                <a:gd name="T22" fmla="*/ 1109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150" y="208"/>
                  </a:moveTo>
                  <a:cubicBezTo>
                    <a:pt x="137" y="204"/>
                    <a:pt x="127" y="192"/>
                    <a:pt x="127" y="178"/>
                  </a:cubicBezTo>
                  <a:cubicBezTo>
                    <a:pt x="127" y="169"/>
                    <a:pt x="131" y="160"/>
                    <a:pt x="138" y="154"/>
                  </a:cubicBezTo>
                  <a:cubicBezTo>
                    <a:pt x="142" y="151"/>
                    <a:pt x="144" y="147"/>
                    <a:pt x="142" y="141"/>
                  </a:cubicBezTo>
                  <a:cubicBezTo>
                    <a:pt x="130" y="101"/>
                    <a:pt x="120" y="75"/>
                    <a:pt x="109" y="56"/>
                  </a:cubicBezTo>
                  <a:cubicBezTo>
                    <a:pt x="91" y="23"/>
                    <a:pt x="60" y="0"/>
                    <a:pt x="30" y="21"/>
                  </a:cubicBezTo>
                  <a:cubicBezTo>
                    <a:pt x="0" y="43"/>
                    <a:pt x="10" y="81"/>
                    <a:pt x="35" y="119"/>
                  </a:cubicBezTo>
                  <a:cubicBezTo>
                    <a:pt x="60" y="157"/>
                    <a:pt x="83" y="242"/>
                    <a:pt x="88" y="294"/>
                  </a:cubicBezTo>
                  <a:cubicBezTo>
                    <a:pt x="93" y="345"/>
                    <a:pt x="96" y="355"/>
                    <a:pt x="121" y="355"/>
                  </a:cubicBezTo>
                  <a:cubicBezTo>
                    <a:pt x="146" y="355"/>
                    <a:pt x="157" y="332"/>
                    <a:pt x="157" y="302"/>
                  </a:cubicBezTo>
                  <a:cubicBezTo>
                    <a:pt x="157" y="302"/>
                    <a:pt x="157" y="224"/>
                    <a:pt x="157" y="218"/>
                  </a:cubicBezTo>
                  <a:cubicBezTo>
                    <a:pt x="157" y="212"/>
                    <a:pt x="155" y="210"/>
                    <a:pt x="150" y="208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2083">
              <a:extLst>
                <a:ext uri="{FF2B5EF4-FFF2-40B4-BE49-F238E27FC236}">
                  <a16:creationId xmlns:a16="http://schemas.microsoft.com/office/drawing/2014/main" id="{65541392-FF04-C647-A7B9-8EBDF812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17"/>
              <a:ext cx="307" cy="738"/>
            </a:xfrm>
            <a:custGeom>
              <a:avLst/>
              <a:gdLst>
                <a:gd name="T0" fmla="*/ 61 w 157"/>
                <a:gd name="T1" fmla="*/ 1867 h 355"/>
                <a:gd name="T2" fmla="*/ 225 w 157"/>
                <a:gd name="T3" fmla="*/ 1599 h 355"/>
                <a:gd name="T4" fmla="*/ 149 w 157"/>
                <a:gd name="T5" fmla="*/ 1382 h 355"/>
                <a:gd name="T6" fmla="*/ 111 w 157"/>
                <a:gd name="T7" fmla="*/ 1266 h 355"/>
                <a:gd name="T8" fmla="*/ 360 w 157"/>
                <a:gd name="T9" fmla="*/ 501 h 355"/>
                <a:gd name="T10" fmla="*/ 956 w 157"/>
                <a:gd name="T11" fmla="*/ 189 h 355"/>
                <a:gd name="T12" fmla="*/ 921 w 157"/>
                <a:gd name="T13" fmla="*/ 1066 h 355"/>
                <a:gd name="T14" fmla="*/ 524 w 157"/>
                <a:gd name="T15" fmla="*/ 2640 h 355"/>
                <a:gd name="T16" fmla="*/ 276 w 157"/>
                <a:gd name="T17" fmla="*/ 3189 h 355"/>
                <a:gd name="T18" fmla="*/ 0 w 157"/>
                <a:gd name="T19" fmla="*/ 2715 h 355"/>
                <a:gd name="T20" fmla="*/ 8 w 157"/>
                <a:gd name="T21" fmla="*/ 1958 h 355"/>
                <a:gd name="T22" fmla="*/ 61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8" y="208"/>
                  </a:moveTo>
                  <a:cubicBezTo>
                    <a:pt x="21" y="204"/>
                    <a:pt x="30" y="192"/>
                    <a:pt x="30" y="178"/>
                  </a:cubicBezTo>
                  <a:cubicBezTo>
                    <a:pt x="30" y="169"/>
                    <a:pt x="26" y="160"/>
                    <a:pt x="20" y="154"/>
                  </a:cubicBezTo>
                  <a:cubicBezTo>
                    <a:pt x="15" y="151"/>
                    <a:pt x="14" y="147"/>
                    <a:pt x="15" y="141"/>
                  </a:cubicBezTo>
                  <a:cubicBezTo>
                    <a:pt x="28" y="101"/>
                    <a:pt x="38" y="75"/>
                    <a:pt x="48" y="56"/>
                  </a:cubicBezTo>
                  <a:cubicBezTo>
                    <a:pt x="67" y="23"/>
                    <a:pt x="98" y="0"/>
                    <a:pt x="128" y="21"/>
                  </a:cubicBezTo>
                  <a:cubicBezTo>
                    <a:pt x="157" y="43"/>
                    <a:pt x="147" y="81"/>
                    <a:pt x="123" y="119"/>
                  </a:cubicBezTo>
                  <a:cubicBezTo>
                    <a:pt x="98" y="157"/>
                    <a:pt x="75" y="242"/>
                    <a:pt x="70" y="294"/>
                  </a:cubicBezTo>
                  <a:cubicBezTo>
                    <a:pt x="65" y="345"/>
                    <a:pt x="62" y="355"/>
                    <a:pt x="37" y="355"/>
                  </a:cubicBezTo>
                  <a:cubicBezTo>
                    <a:pt x="12" y="355"/>
                    <a:pt x="0" y="332"/>
                    <a:pt x="0" y="302"/>
                  </a:cubicBezTo>
                  <a:cubicBezTo>
                    <a:pt x="0" y="302"/>
                    <a:pt x="1" y="224"/>
                    <a:pt x="1" y="218"/>
                  </a:cubicBezTo>
                  <a:cubicBezTo>
                    <a:pt x="1" y="212"/>
                    <a:pt x="3" y="210"/>
                    <a:pt x="8" y="208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2084">
              <a:extLst>
                <a:ext uri="{FF2B5EF4-FFF2-40B4-BE49-F238E27FC236}">
                  <a16:creationId xmlns:a16="http://schemas.microsoft.com/office/drawing/2014/main" id="{2EEC6884-64F9-7047-BE94-52EDF822F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850"/>
              <a:ext cx="213" cy="699"/>
            </a:xfrm>
            <a:custGeom>
              <a:avLst/>
              <a:gdLst>
                <a:gd name="T0" fmla="*/ 784 w 109"/>
                <a:gd name="T1" fmla="*/ 3000 h 336"/>
                <a:gd name="T2" fmla="*/ 717 w 109"/>
                <a:gd name="T3" fmla="*/ 2467 h 336"/>
                <a:gd name="T4" fmla="*/ 389 w 109"/>
                <a:gd name="T5" fmla="*/ 917 h 336"/>
                <a:gd name="T6" fmla="*/ 381 w 109"/>
                <a:gd name="T7" fmla="*/ 17 h 336"/>
                <a:gd name="T8" fmla="*/ 225 w 109"/>
                <a:gd name="T9" fmla="*/ 73 h 336"/>
                <a:gd name="T10" fmla="*/ 260 w 109"/>
                <a:gd name="T11" fmla="*/ 926 h 336"/>
                <a:gd name="T12" fmla="*/ 657 w 109"/>
                <a:gd name="T13" fmla="*/ 2501 h 336"/>
                <a:gd name="T14" fmla="*/ 784 w 109"/>
                <a:gd name="T15" fmla="*/ 3000 h 336"/>
                <a:gd name="T16" fmla="*/ 784 w 109"/>
                <a:gd name="T17" fmla="*/ 300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336">
                  <a:moveTo>
                    <a:pt x="105" y="333"/>
                  </a:moveTo>
                  <a:cubicBezTo>
                    <a:pt x="94" y="326"/>
                    <a:pt x="99" y="306"/>
                    <a:pt x="96" y="274"/>
                  </a:cubicBezTo>
                  <a:cubicBezTo>
                    <a:pt x="91" y="222"/>
                    <a:pt x="77" y="140"/>
                    <a:pt x="52" y="102"/>
                  </a:cubicBezTo>
                  <a:cubicBezTo>
                    <a:pt x="27" y="64"/>
                    <a:pt x="14" y="10"/>
                    <a:pt x="51" y="2"/>
                  </a:cubicBezTo>
                  <a:cubicBezTo>
                    <a:pt x="46" y="0"/>
                    <a:pt x="36" y="3"/>
                    <a:pt x="30" y="8"/>
                  </a:cubicBezTo>
                  <a:cubicBezTo>
                    <a:pt x="0" y="29"/>
                    <a:pt x="10" y="65"/>
                    <a:pt x="35" y="103"/>
                  </a:cubicBezTo>
                  <a:cubicBezTo>
                    <a:pt x="60" y="141"/>
                    <a:pt x="83" y="226"/>
                    <a:pt x="88" y="278"/>
                  </a:cubicBezTo>
                  <a:cubicBezTo>
                    <a:pt x="92" y="318"/>
                    <a:pt x="93" y="330"/>
                    <a:pt x="105" y="333"/>
                  </a:cubicBezTo>
                  <a:cubicBezTo>
                    <a:pt x="108" y="334"/>
                    <a:pt x="109" y="336"/>
                    <a:pt x="105" y="333"/>
                  </a:cubicBezTo>
                  <a:close/>
                </a:path>
              </a:pathLst>
            </a:custGeom>
            <a:solidFill>
              <a:srgbClr val="FC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2085">
              <a:extLst>
                <a:ext uri="{FF2B5EF4-FFF2-40B4-BE49-F238E27FC236}">
                  <a16:creationId xmlns:a16="http://schemas.microsoft.com/office/drawing/2014/main" id="{2EC6B8E5-8CCE-964A-A75D-90C6F8338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857"/>
              <a:ext cx="170" cy="685"/>
            </a:xfrm>
            <a:custGeom>
              <a:avLst/>
              <a:gdLst>
                <a:gd name="T0" fmla="*/ 580 w 87"/>
                <a:gd name="T1" fmla="*/ 1719 h 330"/>
                <a:gd name="T2" fmla="*/ 416 w 87"/>
                <a:gd name="T3" fmla="*/ 1422 h 330"/>
                <a:gd name="T4" fmla="*/ 492 w 87"/>
                <a:gd name="T5" fmla="*/ 1206 h 330"/>
                <a:gd name="T6" fmla="*/ 531 w 87"/>
                <a:gd name="T7" fmla="*/ 1090 h 330"/>
                <a:gd name="T8" fmla="*/ 291 w 87"/>
                <a:gd name="T9" fmla="*/ 332 h 330"/>
                <a:gd name="T10" fmla="*/ 0 w 87"/>
                <a:gd name="T11" fmla="*/ 0 h 330"/>
                <a:gd name="T12" fmla="*/ 203 w 87"/>
                <a:gd name="T13" fmla="*/ 268 h 330"/>
                <a:gd name="T14" fmla="*/ 381 w 87"/>
                <a:gd name="T15" fmla="*/ 897 h 330"/>
                <a:gd name="T16" fmla="*/ 408 w 87"/>
                <a:gd name="T17" fmla="*/ 1198 h 330"/>
                <a:gd name="T18" fmla="*/ 352 w 87"/>
                <a:gd name="T19" fmla="*/ 1422 h 330"/>
                <a:gd name="T20" fmla="*/ 477 w 87"/>
                <a:gd name="T21" fmla="*/ 1779 h 330"/>
                <a:gd name="T22" fmla="*/ 569 w 87"/>
                <a:gd name="T23" fmla="*/ 2038 h 330"/>
                <a:gd name="T24" fmla="*/ 604 w 87"/>
                <a:gd name="T25" fmla="*/ 2520 h 330"/>
                <a:gd name="T26" fmla="*/ 477 w 87"/>
                <a:gd name="T27" fmla="*/ 2952 h 330"/>
                <a:gd name="T28" fmla="*/ 649 w 87"/>
                <a:gd name="T29" fmla="*/ 2528 h 330"/>
                <a:gd name="T30" fmla="*/ 633 w 87"/>
                <a:gd name="T31" fmla="*/ 1814 h 330"/>
                <a:gd name="T32" fmla="*/ 580 w 87"/>
                <a:gd name="T33" fmla="*/ 1719 h 3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330">
                  <a:moveTo>
                    <a:pt x="78" y="192"/>
                  </a:moveTo>
                  <a:cubicBezTo>
                    <a:pt x="65" y="188"/>
                    <a:pt x="56" y="173"/>
                    <a:pt x="56" y="159"/>
                  </a:cubicBezTo>
                  <a:cubicBezTo>
                    <a:pt x="56" y="150"/>
                    <a:pt x="60" y="141"/>
                    <a:pt x="66" y="135"/>
                  </a:cubicBezTo>
                  <a:cubicBezTo>
                    <a:pt x="70" y="132"/>
                    <a:pt x="72" y="128"/>
                    <a:pt x="71" y="122"/>
                  </a:cubicBezTo>
                  <a:cubicBezTo>
                    <a:pt x="58" y="82"/>
                    <a:pt x="49" y="56"/>
                    <a:pt x="39" y="37"/>
                  </a:cubicBezTo>
                  <a:cubicBezTo>
                    <a:pt x="29" y="19"/>
                    <a:pt x="15" y="6"/>
                    <a:pt x="0" y="0"/>
                  </a:cubicBezTo>
                  <a:cubicBezTo>
                    <a:pt x="9" y="6"/>
                    <a:pt x="17" y="11"/>
                    <a:pt x="27" y="30"/>
                  </a:cubicBezTo>
                  <a:cubicBezTo>
                    <a:pt x="36" y="47"/>
                    <a:pt x="40" y="64"/>
                    <a:pt x="51" y="100"/>
                  </a:cubicBezTo>
                  <a:cubicBezTo>
                    <a:pt x="55" y="111"/>
                    <a:pt x="61" y="124"/>
                    <a:pt x="55" y="134"/>
                  </a:cubicBezTo>
                  <a:cubicBezTo>
                    <a:pt x="51" y="141"/>
                    <a:pt x="47" y="147"/>
                    <a:pt x="47" y="159"/>
                  </a:cubicBezTo>
                  <a:cubicBezTo>
                    <a:pt x="47" y="181"/>
                    <a:pt x="55" y="192"/>
                    <a:pt x="64" y="199"/>
                  </a:cubicBezTo>
                  <a:cubicBezTo>
                    <a:pt x="73" y="204"/>
                    <a:pt x="75" y="217"/>
                    <a:pt x="76" y="228"/>
                  </a:cubicBezTo>
                  <a:cubicBezTo>
                    <a:pt x="76" y="257"/>
                    <a:pt x="81" y="282"/>
                    <a:pt x="81" y="282"/>
                  </a:cubicBezTo>
                  <a:cubicBezTo>
                    <a:pt x="81" y="302"/>
                    <a:pt x="79" y="320"/>
                    <a:pt x="64" y="330"/>
                  </a:cubicBezTo>
                  <a:cubicBezTo>
                    <a:pt x="79" y="323"/>
                    <a:pt x="87" y="306"/>
                    <a:pt x="87" y="283"/>
                  </a:cubicBezTo>
                  <a:cubicBezTo>
                    <a:pt x="87" y="283"/>
                    <a:pt x="85" y="209"/>
                    <a:pt x="85" y="203"/>
                  </a:cubicBezTo>
                  <a:cubicBezTo>
                    <a:pt x="85" y="197"/>
                    <a:pt x="83" y="194"/>
                    <a:pt x="78" y="192"/>
                  </a:cubicBezTo>
                  <a:close/>
                </a:path>
              </a:pathLst>
            </a:custGeom>
            <a:solidFill>
              <a:srgbClr val="E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2086">
              <a:extLst>
                <a:ext uri="{FF2B5EF4-FFF2-40B4-BE49-F238E27FC236}">
                  <a16:creationId xmlns:a16="http://schemas.microsoft.com/office/drawing/2014/main" id="{AA6E3BE0-AE9A-214E-B13B-F9AC7103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867"/>
              <a:ext cx="137" cy="378"/>
            </a:xfrm>
            <a:custGeom>
              <a:avLst/>
              <a:gdLst>
                <a:gd name="T0" fmla="*/ 525 w 70"/>
                <a:gd name="T1" fmla="*/ 1630 h 182"/>
                <a:gd name="T2" fmla="*/ 264 w 70"/>
                <a:gd name="T3" fmla="*/ 849 h 182"/>
                <a:gd name="T4" fmla="*/ 225 w 70"/>
                <a:gd name="T5" fmla="*/ 0 h 182"/>
                <a:gd name="T6" fmla="*/ 196 w 70"/>
                <a:gd name="T7" fmla="*/ 609 h 182"/>
                <a:gd name="T8" fmla="*/ 525 w 70"/>
                <a:gd name="T9" fmla="*/ 163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2">
                  <a:moveTo>
                    <a:pt x="70" y="182"/>
                  </a:moveTo>
                  <a:cubicBezTo>
                    <a:pt x="61" y="148"/>
                    <a:pt x="48" y="115"/>
                    <a:pt x="35" y="95"/>
                  </a:cubicBezTo>
                  <a:cubicBezTo>
                    <a:pt x="10" y="57"/>
                    <a:pt x="0" y="21"/>
                    <a:pt x="30" y="0"/>
                  </a:cubicBezTo>
                  <a:cubicBezTo>
                    <a:pt x="19" y="8"/>
                    <a:pt x="12" y="40"/>
                    <a:pt x="26" y="68"/>
                  </a:cubicBezTo>
                  <a:cubicBezTo>
                    <a:pt x="39" y="96"/>
                    <a:pt x="56" y="125"/>
                    <a:pt x="7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2087">
              <a:extLst>
                <a:ext uri="{FF2B5EF4-FFF2-40B4-BE49-F238E27FC236}">
                  <a16:creationId xmlns:a16="http://schemas.microsoft.com/office/drawing/2014/main" id="{3114D05A-0EBD-0A4B-9D52-DD397A764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850"/>
              <a:ext cx="213" cy="699"/>
            </a:xfrm>
            <a:custGeom>
              <a:avLst/>
              <a:gdLst>
                <a:gd name="T0" fmla="*/ 31 w 109"/>
                <a:gd name="T1" fmla="*/ 3000 h 336"/>
                <a:gd name="T2" fmla="*/ 96 w 109"/>
                <a:gd name="T3" fmla="*/ 2467 h 336"/>
                <a:gd name="T4" fmla="*/ 424 w 109"/>
                <a:gd name="T5" fmla="*/ 917 h 336"/>
                <a:gd name="T6" fmla="*/ 432 w 109"/>
                <a:gd name="T7" fmla="*/ 17 h 336"/>
                <a:gd name="T8" fmla="*/ 596 w 109"/>
                <a:gd name="T9" fmla="*/ 73 h 336"/>
                <a:gd name="T10" fmla="*/ 553 w 109"/>
                <a:gd name="T11" fmla="*/ 926 h 336"/>
                <a:gd name="T12" fmla="*/ 156 w 109"/>
                <a:gd name="T13" fmla="*/ 2501 h 336"/>
                <a:gd name="T14" fmla="*/ 31 w 109"/>
                <a:gd name="T15" fmla="*/ 3000 h 336"/>
                <a:gd name="T16" fmla="*/ 31 w 109"/>
                <a:gd name="T17" fmla="*/ 300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336">
                  <a:moveTo>
                    <a:pt x="4" y="333"/>
                  </a:moveTo>
                  <a:cubicBezTo>
                    <a:pt x="15" y="326"/>
                    <a:pt x="10" y="306"/>
                    <a:pt x="13" y="274"/>
                  </a:cubicBezTo>
                  <a:cubicBezTo>
                    <a:pt x="18" y="222"/>
                    <a:pt x="32" y="140"/>
                    <a:pt x="57" y="102"/>
                  </a:cubicBezTo>
                  <a:cubicBezTo>
                    <a:pt x="82" y="64"/>
                    <a:pt x="96" y="10"/>
                    <a:pt x="58" y="2"/>
                  </a:cubicBezTo>
                  <a:cubicBezTo>
                    <a:pt x="63" y="0"/>
                    <a:pt x="74" y="3"/>
                    <a:pt x="80" y="8"/>
                  </a:cubicBezTo>
                  <a:cubicBezTo>
                    <a:pt x="109" y="29"/>
                    <a:pt x="99" y="65"/>
                    <a:pt x="74" y="103"/>
                  </a:cubicBezTo>
                  <a:cubicBezTo>
                    <a:pt x="49" y="141"/>
                    <a:pt x="26" y="226"/>
                    <a:pt x="21" y="278"/>
                  </a:cubicBezTo>
                  <a:cubicBezTo>
                    <a:pt x="17" y="318"/>
                    <a:pt x="16" y="330"/>
                    <a:pt x="4" y="333"/>
                  </a:cubicBezTo>
                  <a:cubicBezTo>
                    <a:pt x="1" y="334"/>
                    <a:pt x="0" y="336"/>
                    <a:pt x="4" y="333"/>
                  </a:cubicBezTo>
                  <a:close/>
                </a:path>
              </a:pathLst>
            </a:custGeom>
            <a:solidFill>
              <a:srgbClr val="E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2088">
              <a:extLst>
                <a:ext uri="{FF2B5EF4-FFF2-40B4-BE49-F238E27FC236}">
                  <a16:creationId xmlns:a16="http://schemas.microsoft.com/office/drawing/2014/main" id="{B675058C-B141-3244-84DE-C21581AF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57"/>
              <a:ext cx="168" cy="685"/>
            </a:xfrm>
            <a:custGeom>
              <a:avLst/>
              <a:gdLst>
                <a:gd name="T0" fmla="*/ 61 w 86"/>
                <a:gd name="T1" fmla="*/ 1719 h 330"/>
                <a:gd name="T2" fmla="*/ 225 w 86"/>
                <a:gd name="T3" fmla="*/ 1422 h 330"/>
                <a:gd name="T4" fmla="*/ 148 w 86"/>
                <a:gd name="T5" fmla="*/ 1206 h 330"/>
                <a:gd name="T6" fmla="*/ 111 w 86"/>
                <a:gd name="T7" fmla="*/ 1090 h 330"/>
                <a:gd name="T8" fmla="*/ 352 w 86"/>
                <a:gd name="T9" fmla="*/ 332 h 330"/>
                <a:gd name="T10" fmla="*/ 641 w 86"/>
                <a:gd name="T11" fmla="*/ 0 h 330"/>
                <a:gd name="T12" fmla="*/ 440 w 86"/>
                <a:gd name="T13" fmla="*/ 268 h 330"/>
                <a:gd name="T14" fmla="*/ 260 w 86"/>
                <a:gd name="T15" fmla="*/ 897 h 330"/>
                <a:gd name="T16" fmla="*/ 232 w 86"/>
                <a:gd name="T17" fmla="*/ 1198 h 330"/>
                <a:gd name="T18" fmla="*/ 289 w 86"/>
                <a:gd name="T19" fmla="*/ 1422 h 330"/>
                <a:gd name="T20" fmla="*/ 164 w 86"/>
                <a:gd name="T21" fmla="*/ 1779 h 330"/>
                <a:gd name="T22" fmla="*/ 80 w 86"/>
                <a:gd name="T23" fmla="*/ 2038 h 330"/>
                <a:gd name="T24" fmla="*/ 45 w 86"/>
                <a:gd name="T25" fmla="*/ 2520 h 330"/>
                <a:gd name="T26" fmla="*/ 164 w 86"/>
                <a:gd name="T27" fmla="*/ 2952 h 330"/>
                <a:gd name="T28" fmla="*/ 0 w 86"/>
                <a:gd name="T29" fmla="*/ 2528 h 330"/>
                <a:gd name="T30" fmla="*/ 8 w 86"/>
                <a:gd name="T31" fmla="*/ 1814 h 330"/>
                <a:gd name="T32" fmla="*/ 61 w 86"/>
                <a:gd name="T33" fmla="*/ 1719 h 3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330">
                  <a:moveTo>
                    <a:pt x="8" y="192"/>
                  </a:moveTo>
                  <a:cubicBezTo>
                    <a:pt x="21" y="188"/>
                    <a:pt x="30" y="173"/>
                    <a:pt x="30" y="159"/>
                  </a:cubicBezTo>
                  <a:cubicBezTo>
                    <a:pt x="30" y="150"/>
                    <a:pt x="26" y="141"/>
                    <a:pt x="20" y="135"/>
                  </a:cubicBezTo>
                  <a:cubicBezTo>
                    <a:pt x="16" y="132"/>
                    <a:pt x="14" y="128"/>
                    <a:pt x="15" y="122"/>
                  </a:cubicBezTo>
                  <a:cubicBezTo>
                    <a:pt x="28" y="82"/>
                    <a:pt x="37" y="56"/>
                    <a:pt x="47" y="37"/>
                  </a:cubicBezTo>
                  <a:cubicBezTo>
                    <a:pt x="58" y="19"/>
                    <a:pt x="71" y="6"/>
                    <a:pt x="86" y="0"/>
                  </a:cubicBezTo>
                  <a:cubicBezTo>
                    <a:pt x="77" y="6"/>
                    <a:pt x="69" y="11"/>
                    <a:pt x="59" y="30"/>
                  </a:cubicBezTo>
                  <a:cubicBezTo>
                    <a:pt x="50" y="47"/>
                    <a:pt x="47" y="64"/>
                    <a:pt x="35" y="100"/>
                  </a:cubicBezTo>
                  <a:cubicBezTo>
                    <a:pt x="32" y="111"/>
                    <a:pt x="25" y="124"/>
                    <a:pt x="31" y="134"/>
                  </a:cubicBezTo>
                  <a:cubicBezTo>
                    <a:pt x="35" y="141"/>
                    <a:pt x="39" y="147"/>
                    <a:pt x="39" y="159"/>
                  </a:cubicBezTo>
                  <a:cubicBezTo>
                    <a:pt x="39" y="181"/>
                    <a:pt x="31" y="192"/>
                    <a:pt x="22" y="199"/>
                  </a:cubicBezTo>
                  <a:cubicBezTo>
                    <a:pt x="14" y="204"/>
                    <a:pt x="11" y="217"/>
                    <a:pt x="11" y="228"/>
                  </a:cubicBezTo>
                  <a:cubicBezTo>
                    <a:pt x="10" y="257"/>
                    <a:pt x="6" y="282"/>
                    <a:pt x="6" y="282"/>
                  </a:cubicBezTo>
                  <a:cubicBezTo>
                    <a:pt x="6" y="302"/>
                    <a:pt x="8" y="320"/>
                    <a:pt x="22" y="330"/>
                  </a:cubicBezTo>
                  <a:cubicBezTo>
                    <a:pt x="7" y="323"/>
                    <a:pt x="0" y="306"/>
                    <a:pt x="0" y="283"/>
                  </a:cubicBezTo>
                  <a:cubicBezTo>
                    <a:pt x="0" y="283"/>
                    <a:pt x="1" y="209"/>
                    <a:pt x="1" y="203"/>
                  </a:cubicBezTo>
                  <a:cubicBezTo>
                    <a:pt x="1" y="197"/>
                    <a:pt x="3" y="194"/>
                    <a:pt x="8" y="192"/>
                  </a:cubicBezTo>
                  <a:close/>
                </a:path>
              </a:pathLst>
            </a:custGeom>
            <a:solidFill>
              <a:srgbClr val="FC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2089">
              <a:extLst>
                <a:ext uri="{FF2B5EF4-FFF2-40B4-BE49-F238E27FC236}">
                  <a16:creationId xmlns:a16="http://schemas.microsoft.com/office/drawing/2014/main" id="{96FDEAB8-AA02-4D45-BA27-CE7EDF0C0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867"/>
              <a:ext cx="137" cy="378"/>
            </a:xfrm>
            <a:custGeom>
              <a:avLst/>
              <a:gdLst>
                <a:gd name="T0" fmla="*/ 0 w 70"/>
                <a:gd name="T1" fmla="*/ 1630 h 182"/>
                <a:gd name="T2" fmla="*/ 264 w 70"/>
                <a:gd name="T3" fmla="*/ 849 h 182"/>
                <a:gd name="T4" fmla="*/ 307 w 70"/>
                <a:gd name="T5" fmla="*/ 0 h 182"/>
                <a:gd name="T6" fmla="*/ 329 w 70"/>
                <a:gd name="T7" fmla="*/ 609 h 182"/>
                <a:gd name="T8" fmla="*/ 0 w 70"/>
                <a:gd name="T9" fmla="*/ 163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2">
                  <a:moveTo>
                    <a:pt x="0" y="182"/>
                  </a:moveTo>
                  <a:cubicBezTo>
                    <a:pt x="9" y="148"/>
                    <a:pt x="22" y="115"/>
                    <a:pt x="35" y="95"/>
                  </a:cubicBezTo>
                  <a:cubicBezTo>
                    <a:pt x="60" y="57"/>
                    <a:pt x="70" y="21"/>
                    <a:pt x="41" y="0"/>
                  </a:cubicBezTo>
                  <a:cubicBezTo>
                    <a:pt x="51" y="8"/>
                    <a:pt x="58" y="40"/>
                    <a:pt x="44" y="68"/>
                  </a:cubicBezTo>
                  <a:cubicBezTo>
                    <a:pt x="31" y="96"/>
                    <a:pt x="14" y="125"/>
                    <a:pt x="0" y="182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2090">
              <a:extLst>
                <a:ext uri="{FF2B5EF4-FFF2-40B4-BE49-F238E27FC236}">
                  <a16:creationId xmlns:a16="http://schemas.microsoft.com/office/drawing/2014/main" id="{5CB8FC31-6223-3648-AC3E-45B2C0D0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110"/>
              <a:ext cx="68" cy="335"/>
            </a:xfrm>
            <a:custGeom>
              <a:avLst/>
              <a:gdLst>
                <a:gd name="T0" fmla="*/ 256 w 35"/>
                <a:gd name="T1" fmla="*/ 1450 h 161"/>
                <a:gd name="T2" fmla="*/ 241 w 35"/>
                <a:gd name="T3" fmla="*/ 732 h 161"/>
                <a:gd name="T4" fmla="*/ 192 w 35"/>
                <a:gd name="T5" fmla="*/ 633 h 161"/>
                <a:gd name="T6" fmla="*/ 31 w 35"/>
                <a:gd name="T7" fmla="*/ 333 h 161"/>
                <a:gd name="T8" fmla="*/ 101 w 35"/>
                <a:gd name="T9" fmla="*/ 117 h 161"/>
                <a:gd name="T10" fmla="*/ 140 w 35"/>
                <a:gd name="T11" fmla="*/ 0 h 161"/>
                <a:gd name="T12" fmla="*/ 80 w 35"/>
                <a:gd name="T13" fmla="*/ 125 h 161"/>
                <a:gd name="T14" fmla="*/ 0 w 35"/>
                <a:gd name="T15" fmla="*/ 341 h 161"/>
                <a:gd name="T16" fmla="*/ 124 w 35"/>
                <a:gd name="T17" fmla="*/ 633 h 161"/>
                <a:gd name="T18" fmla="*/ 227 w 35"/>
                <a:gd name="T19" fmla="*/ 784 h 161"/>
                <a:gd name="T20" fmla="*/ 256 w 35"/>
                <a:gd name="T21" fmla="*/ 145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161">
                  <a:moveTo>
                    <a:pt x="35" y="161"/>
                  </a:moveTo>
                  <a:cubicBezTo>
                    <a:pt x="35" y="161"/>
                    <a:pt x="33" y="87"/>
                    <a:pt x="33" y="81"/>
                  </a:cubicBezTo>
                  <a:cubicBezTo>
                    <a:pt x="33" y="75"/>
                    <a:pt x="31" y="72"/>
                    <a:pt x="26" y="70"/>
                  </a:cubicBezTo>
                  <a:cubicBezTo>
                    <a:pt x="13" y="66"/>
                    <a:pt x="4" y="51"/>
                    <a:pt x="4" y="37"/>
                  </a:cubicBezTo>
                  <a:cubicBezTo>
                    <a:pt x="4" y="28"/>
                    <a:pt x="8" y="19"/>
                    <a:pt x="14" y="13"/>
                  </a:cubicBezTo>
                  <a:cubicBezTo>
                    <a:pt x="18" y="10"/>
                    <a:pt x="20" y="6"/>
                    <a:pt x="19" y="0"/>
                  </a:cubicBezTo>
                  <a:cubicBezTo>
                    <a:pt x="19" y="3"/>
                    <a:pt x="17" y="7"/>
                    <a:pt x="11" y="14"/>
                  </a:cubicBezTo>
                  <a:cubicBezTo>
                    <a:pt x="4" y="21"/>
                    <a:pt x="0" y="27"/>
                    <a:pt x="0" y="38"/>
                  </a:cubicBezTo>
                  <a:cubicBezTo>
                    <a:pt x="0" y="49"/>
                    <a:pt x="7" y="65"/>
                    <a:pt x="17" y="70"/>
                  </a:cubicBezTo>
                  <a:cubicBezTo>
                    <a:pt x="27" y="75"/>
                    <a:pt x="31" y="79"/>
                    <a:pt x="31" y="87"/>
                  </a:cubicBezTo>
                  <a:cubicBezTo>
                    <a:pt x="32" y="95"/>
                    <a:pt x="35" y="161"/>
                    <a:pt x="35" y="161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091">
              <a:extLst>
                <a:ext uri="{FF2B5EF4-FFF2-40B4-BE49-F238E27FC236}">
                  <a16:creationId xmlns:a16="http://schemas.microsoft.com/office/drawing/2014/main" id="{352D7653-B8A8-264D-AEB9-FBE7697F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137"/>
              <a:ext cx="72" cy="308"/>
            </a:xfrm>
            <a:custGeom>
              <a:avLst/>
              <a:gdLst>
                <a:gd name="T0" fmla="*/ 0 w 37"/>
                <a:gd name="T1" fmla="*/ 1334 h 148"/>
                <a:gd name="T2" fmla="*/ 8 w 37"/>
                <a:gd name="T3" fmla="*/ 616 h 148"/>
                <a:gd name="T4" fmla="*/ 60 w 37"/>
                <a:gd name="T5" fmla="*/ 516 h 148"/>
                <a:gd name="T6" fmla="*/ 220 w 37"/>
                <a:gd name="T7" fmla="*/ 216 h 148"/>
                <a:gd name="T8" fmla="*/ 148 w 37"/>
                <a:gd name="T9" fmla="*/ 0 h 148"/>
                <a:gd name="T10" fmla="*/ 220 w 37"/>
                <a:gd name="T11" fmla="*/ 416 h 148"/>
                <a:gd name="T12" fmla="*/ 60 w 37"/>
                <a:gd name="T13" fmla="*/ 568 h 148"/>
                <a:gd name="T14" fmla="*/ 23 w 37"/>
                <a:gd name="T15" fmla="*/ 766 h 148"/>
                <a:gd name="T16" fmla="*/ 0 w 37"/>
                <a:gd name="T17" fmla="*/ 1334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148">
                  <a:moveTo>
                    <a:pt x="0" y="148"/>
                  </a:moveTo>
                  <a:cubicBezTo>
                    <a:pt x="0" y="148"/>
                    <a:pt x="1" y="74"/>
                    <a:pt x="1" y="68"/>
                  </a:cubicBezTo>
                  <a:cubicBezTo>
                    <a:pt x="1" y="62"/>
                    <a:pt x="3" y="59"/>
                    <a:pt x="8" y="57"/>
                  </a:cubicBezTo>
                  <a:cubicBezTo>
                    <a:pt x="21" y="53"/>
                    <a:pt x="30" y="38"/>
                    <a:pt x="30" y="24"/>
                  </a:cubicBezTo>
                  <a:cubicBezTo>
                    <a:pt x="30" y="15"/>
                    <a:pt x="26" y="6"/>
                    <a:pt x="20" y="0"/>
                  </a:cubicBezTo>
                  <a:cubicBezTo>
                    <a:pt x="33" y="12"/>
                    <a:pt x="37" y="33"/>
                    <a:pt x="30" y="46"/>
                  </a:cubicBezTo>
                  <a:cubicBezTo>
                    <a:pt x="22" y="59"/>
                    <a:pt x="13" y="60"/>
                    <a:pt x="8" y="63"/>
                  </a:cubicBezTo>
                  <a:cubicBezTo>
                    <a:pt x="4" y="66"/>
                    <a:pt x="4" y="74"/>
                    <a:pt x="3" y="85"/>
                  </a:cubicBezTo>
                  <a:cubicBezTo>
                    <a:pt x="3" y="97"/>
                    <a:pt x="0" y="148"/>
                    <a:pt x="0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092">
              <a:extLst>
                <a:ext uri="{FF2B5EF4-FFF2-40B4-BE49-F238E27FC236}">
                  <a16:creationId xmlns:a16="http://schemas.microsoft.com/office/drawing/2014/main" id="{2C0CE15A-7465-7144-BF5E-90C198C3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867"/>
              <a:ext cx="97" cy="175"/>
            </a:xfrm>
            <a:custGeom>
              <a:avLst/>
              <a:gdLst>
                <a:gd name="T0" fmla="*/ 365 w 50"/>
                <a:gd name="T1" fmla="*/ 0 h 84"/>
                <a:gd name="T2" fmla="*/ 0 w 50"/>
                <a:gd name="T3" fmla="*/ 760 h 84"/>
                <a:gd name="T4" fmla="*/ 365 w 50"/>
                <a:gd name="T5" fmla="*/ 0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84">
                  <a:moveTo>
                    <a:pt x="50" y="0"/>
                  </a:moveTo>
                  <a:cubicBezTo>
                    <a:pt x="38" y="7"/>
                    <a:pt x="21" y="24"/>
                    <a:pt x="0" y="84"/>
                  </a:cubicBezTo>
                  <a:cubicBezTo>
                    <a:pt x="10" y="60"/>
                    <a:pt x="33" y="1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093">
              <a:extLst>
                <a:ext uri="{FF2B5EF4-FFF2-40B4-BE49-F238E27FC236}">
                  <a16:creationId xmlns:a16="http://schemas.microsoft.com/office/drawing/2014/main" id="{04B2A477-0C47-E049-ABA5-7E812B018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859"/>
              <a:ext cx="279" cy="411"/>
            </a:xfrm>
            <a:custGeom>
              <a:avLst/>
              <a:gdLst>
                <a:gd name="T0" fmla="*/ 499 w 143"/>
                <a:gd name="T1" fmla="*/ 866 h 198"/>
                <a:gd name="T2" fmla="*/ 16 w 143"/>
                <a:gd name="T3" fmla="*/ 0 h 198"/>
                <a:gd name="T4" fmla="*/ 0 w 143"/>
                <a:gd name="T5" fmla="*/ 0 h 198"/>
                <a:gd name="T6" fmla="*/ 236 w 143"/>
                <a:gd name="T7" fmla="*/ 324 h 198"/>
                <a:gd name="T8" fmla="*/ 484 w 143"/>
                <a:gd name="T9" fmla="*/ 1081 h 198"/>
                <a:gd name="T10" fmla="*/ 453 w 143"/>
                <a:gd name="T11" fmla="*/ 1198 h 198"/>
                <a:gd name="T12" fmla="*/ 373 w 143"/>
                <a:gd name="T13" fmla="*/ 1414 h 198"/>
                <a:gd name="T14" fmla="*/ 540 w 143"/>
                <a:gd name="T15" fmla="*/ 1681 h 198"/>
                <a:gd name="T16" fmla="*/ 593 w 143"/>
                <a:gd name="T17" fmla="*/ 1771 h 198"/>
                <a:gd name="T18" fmla="*/ 593 w 143"/>
                <a:gd name="T19" fmla="*/ 1117 h 198"/>
                <a:gd name="T20" fmla="*/ 499 w 143"/>
                <a:gd name="T21" fmla="*/ 866 h 198"/>
                <a:gd name="T22" fmla="*/ 960 w 143"/>
                <a:gd name="T23" fmla="*/ 324 h 198"/>
                <a:gd name="T24" fmla="*/ 1061 w 143"/>
                <a:gd name="T25" fmla="*/ 143 h 198"/>
                <a:gd name="T26" fmla="*/ 1048 w 143"/>
                <a:gd name="T27" fmla="*/ 152 h 198"/>
                <a:gd name="T28" fmla="*/ 728 w 143"/>
                <a:gd name="T29" fmla="*/ 814 h 198"/>
                <a:gd name="T30" fmla="*/ 609 w 143"/>
                <a:gd name="T31" fmla="*/ 1129 h 198"/>
                <a:gd name="T32" fmla="*/ 609 w 143"/>
                <a:gd name="T33" fmla="*/ 1225 h 198"/>
                <a:gd name="T34" fmla="*/ 609 w 143"/>
                <a:gd name="T35" fmla="*/ 1771 h 198"/>
                <a:gd name="T36" fmla="*/ 661 w 143"/>
                <a:gd name="T37" fmla="*/ 1681 h 198"/>
                <a:gd name="T38" fmla="*/ 825 w 143"/>
                <a:gd name="T39" fmla="*/ 1414 h 198"/>
                <a:gd name="T40" fmla="*/ 749 w 143"/>
                <a:gd name="T41" fmla="*/ 1198 h 198"/>
                <a:gd name="T42" fmla="*/ 720 w 143"/>
                <a:gd name="T43" fmla="*/ 1162 h 198"/>
                <a:gd name="T44" fmla="*/ 712 w 143"/>
                <a:gd name="T45" fmla="*/ 1162 h 198"/>
                <a:gd name="T46" fmla="*/ 704 w 143"/>
                <a:gd name="T47" fmla="*/ 1154 h 198"/>
                <a:gd name="T48" fmla="*/ 712 w 143"/>
                <a:gd name="T49" fmla="*/ 1146 h 198"/>
                <a:gd name="T50" fmla="*/ 712 w 143"/>
                <a:gd name="T51" fmla="*/ 1081 h 198"/>
                <a:gd name="T52" fmla="*/ 960 w 143"/>
                <a:gd name="T53" fmla="*/ 324 h 1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3" h="198">
                  <a:moveTo>
                    <a:pt x="67" y="97"/>
                  </a:moveTo>
                  <a:cubicBezTo>
                    <a:pt x="61" y="67"/>
                    <a:pt x="30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4" y="21"/>
                    <a:pt x="32" y="36"/>
                  </a:cubicBezTo>
                  <a:cubicBezTo>
                    <a:pt x="43" y="55"/>
                    <a:pt x="53" y="81"/>
                    <a:pt x="65" y="121"/>
                  </a:cubicBezTo>
                  <a:cubicBezTo>
                    <a:pt x="67" y="127"/>
                    <a:pt x="65" y="131"/>
                    <a:pt x="61" y="134"/>
                  </a:cubicBezTo>
                  <a:cubicBezTo>
                    <a:pt x="54" y="140"/>
                    <a:pt x="50" y="149"/>
                    <a:pt x="50" y="158"/>
                  </a:cubicBezTo>
                  <a:cubicBezTo>
                    <a:pt x="50" y="172"/>
                    <a:pt x="60" y="184"/>
                    <a:pt x="73" y="188"/>
                  </a:cubicBezTo>
                  <a:cubicBezTo>
                    <a:pt x="78" y="190"/>
                    <a:pt x="80" y="192"/>
                    <a:pt x="80" y="198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69" y="118"/>
                    <a:pt x="69" y="107"/>
                    <a:pt x="67" y="97"/>
                  </a:cubicBezTo>
                  <a:close/>
                  <a:moveTo>
                    <a:pt x="129" y="36"/>
                  </a:moveTo>
                  <a:cubicBezTo>
                    <a:pt x="133" y="29"/>
                    <a:pt x="138" y="22"/>
                    <a:pt x="143" y="16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28" y="27"/>
                    <a:pt x="116" y="32"/>
                    <a:pt x="98" y="91"/>
                  </a:cubicBezTo>
                  <a:cubicBezTo>
                    <a:pt x="87" y="123"/>
                    <a:pt x="82" y="126"/>
                    <a:pt x="82" y="126"/>
                  </a:cubicBezTo>
                  <a:cubicBezTo>
                    <a:pt x="82" y="133"/>
                    <a:pt x="82" y="137"/>
                    <a:pt x="82" y="137"/>
                  </a:cubicBezTo>
                  <a:cubicBezTo>
                    <a:pt x="82" y="198"/>
                    <a:pt x="82" y="198"/>
                    <a:pt x="82" y="198"/>
                  </a:cubicBezTo>
                  <a:cubicBezTo>
                    <a:pt x="82" y="192"/>
                    <a:pt x="84" y="190"/>
                    <a:pt x="89" y="188"/>
                  </a:cubicBezTo>
                  <a:cubicBezTo>
                    <a:pt x="102" y="184"/>
                    <a:pt x="111" y="172"/>
                    <a:pt x="111" y="158"/>
                  </a:cubicBezTo>
                  <a:cubicBezTo>
                    <a:pt x="111" y="149"/>
                    <a:pt x="107" y="140"/>
                    <a:pt x="101" y="134"/>
                  </a:cubicBezTo>
                  <a:cubicBezTo>
                    <a:pt x="99" y="133"/>
                    <a:pt x="98" y="131"/>
                    <a:pt x="97" y="130"/>
                  </a:cubicBezTo>
                  <a:cubicBezTo>
                    <a:pt x="97" y="130"/>
                    <a:pt x="96" y="130"/>
                    <a:pt x="96" y="130"/>
                  </a:cubicBezTo>
                  <a:cubicBezTo>
                    <a:pt x="96" y="129"/>
                    <a:pt x="96" y="129"/>
                    <a:pt x="95" y="129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6"/>
                    <a:pt x="96" y="124"/>
                    <a:pt x="96" y="121"/>
                  </a:cubicBezTo>
                  <a:cubicBezTo>
                    <a:pt x="109" y="81"/>
                    <a:pt x="119" y="55"/>
                    <a:pt x="129" y="36"/>
                  </a:cubicBezTo>
                  <a:close/>
                </a:path>
              </a:pathLst>
            </a:custGeom>
            <a:solidFill>
              <a:srgbClr val="C67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094">
              <a:extLst>
                <a:ext uri="{FF2B5EF4-FFF2-40B4-BE49-F238E27FC236}">
                  <a16:creationId xmlns:a16="http://schemas.microsoft.com/office/drawing/2014/main" id="{1B5DE36C-6496-3449-AD7D-328B5870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867"/>
              <a:ext cx="102" cy="212"/>
            </a:xfrm>
            <a:custGeom>
              <a:avLst/>
              <a:gdLst>
                <a:gd name="T0" fmla="*/ 392 w 52"/>
                <a:gd name="T1" fmla="*/ 0 h 102"/>
                <a:gd name="T2" fmla="*/ 16 w 52"/>
                <a:gd name="T3" fmla="*/ 476 h 102"/>
                <a:gd name="T4" fmla="*/ 8 w 52"/>
                <a:gd name="T5" fmla="*/ 917 h 102"/>
                <a:gd name="T6" fmla="*/ 100 w 52"/>
                <a:gd name="T7" fmla="*/ 376 h 102"/>
                <a:gd name="T8" fmla="*/ 392 w 5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cubicBezTo>
                    <a:pt x="36" y="6"/>
                    <a:pt x="7" y="31"/>
                    <a:pt x="2" y="53"/>
                  </a:cubicBezTo>
                  <a:cubicBezTo>
                    <a:pt x="0" y="60"/>
                    <a:pt x="1" y="78"/>
                    <a:pt x="1" y="102"/>
                  </a:cubicBezTo>
                  <a:cubicBezTo>
                    <a:pt x="2" y="86"/>
                    <a:pt x="2" y="63"/>
                    <a:pt x="13" y="42"/>
                  </a:cubicBezTo>
                  <a:cubicBezTo>
                    <a:pt x="25" y="2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2095">
              <a:extLst>
                <a:ext uri="{FF2B5EF4-FFF2-40B4-BE49-F238E27FC236}">
                  <a16:creationId xmlns:a16="http://schemas.microsoft.com/office/drawing/2014/main" id="{F3C7194D-96C8-7D44-9F89-F0865003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817"/>
              <a:ext cx="306" cy="738"/>
            </a:xfrm>
            <a:custGeom>
              <a:avLst/>
              <a:gdLst>
                <a:gd name="T0" fmla="*/ 1109 w 157"/>
                <a:gd name="T1" fmla="*/ 1867 h 355"/>
                <a:gd name="T2" fmla="*/ 941 w 157"/>
                <a:gd name="T3" fmla="*/ 1599 h 355"/>
                <a:gd name="T4" fmla="*/ 1021 w 157"/>
                <a:gd name="T5" fmla="*/ 1382 h 355"/>
                <a:gd name="T6" fmla="*/ 1052 w 157"/>
                <a:gd name="T7" fmla="*/ 1266 h 355"/>
                <a:gd name="T8" fmla="*/ 805 w 157"/>
                <a:gd name="T9" fmla="*/ 501 h 355"/>
                <a:gd name="T10" fmla="*/ 220 w 157"/>
                <a:gd name="T11" fmla="*/ 189 h 355"/>
                <a:gd name="T12" fmla="*/ 259 w 157"/>
                <a:gd name="T13" fmla="*/ 1066 h 355"/>
                <a:gd name="T14" fmla="*/ 653 w 157"/>
                <a:gd name="T15" fmla="*/ 2640 h 355"/>
                <a:gd name="T16" fmla="*/ 897 w 157"/>
                <a:gd name="T17" fmla="*/ 3189 h 355"/>
                <a:gd name="T18" fmla="*/ 1162 w 157"/>
                <a:gd name="T19" fmla="*/ 2715 h 355"/>
                <a:gd name="T20" fmla="*/ 1162 w 157"/>
                <a:gd name="T21" fmla="*/ 1958 h 355"/>
                <a:gd name="T22" fmla="*/ 1109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150" y="208"/>
                  </a:moveTo>
                  <a:cubicBezTo>
                    <a:pt x="137" y="204"/>
                    <a:pt x="127" y="192"/>
                    <a:pt x="127" y="178"/>
                  </a:cubicBezTo>
                  <a:cubicBezTo>
                    <a:pt x="127" y="169"/>
                    <a:pt x="131" y="160"/>
                    <a:pt x="138" y="154"/>
                  </a:cubicBezTo>
                  <a:cubicBezTo>
                    <a:pt x="142" y="151"/>
                    <a:pt x="144" y="147"/>
                    <a:pt x="142" y="141"/>
                  </a:cubicBezTo>
                  <a:cubicBezTo>
                    <a:pt x="130" y="101"/>
                    <a:pt x="120" y="75"/>
                    <a:pt x="109" y="56"/>
                  </a:cubicBezTo>
                  <a:cubicBezTo>
                    <a:pt x="91" y="23"/>
                    <a:pt x="60" y="0"/>
                    <a:pt x="30" y="21"/>
                  </a:cubicBezTo>
                  <a:cubicBezTo>
                    <a:pt x="0" y="43"/>
                    <a:pt x="10" y="81"/>
                    <a:pt x="35" y="119"/>
                  </a:cubicBezTo>
                  <a:cubicBezTo>
                    <a:pt x="60" y="157"/>
                    <a:pt x="83" y="242"/>
                    <a:pt x="88" y="294"/>
                  </a:cubicBezTo>
                  <a:cubicBezTo>
                    <a:pt x="93" y="345"/>
                    <a:pt x="96" y="355"/>
                    <a:pt x="121" y="355"/>
                  </a:cubicBezTo>
                  <a:cubicBezTo>
                    <a:pt x="146" y="355"/>
                    <a:pt x="157" y="332"/>
                    <a:pt x="157" y="302"/>
                  </a:cubicBezTo>
                  <a:cubicBezTo>
                    <a:pt x="157" y="302"/>
                    <a:pt x="157" y="224"/>
                    <a:pt x="157" y="218"/>
                  </a:cubicBezTo>
                  <a:cubicBezTo>
                    <a:pt x="157" y="212"/>
                    <a:pt x="155" y="210"/>
                    <a:pt x="150" y="20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096">
              <a:extLst>
                <a:ext uri="{FF2B5EF4-FFF2-40B4-BE49-F238E27FC236}">
                  <a16:creationId xmlns:a16="http://schemas.microsoft.com/office/drawing/2014/main" id="{A86182C4-5CB4-7E41-B0F3-7B348F5A1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828"/>
              <a:ext cx="211" cy="442"/>
            </a:xfrm>
            <a:custGeom>
              <a:avLst/>
              <a:gdLst>
                <a:gd name="T0" fmla="*/ 0 w 108"/>
                <a:gd name="T1" fmla="*/ 73 h 213"/>
                <a:gd name="T2" fmla="*/ 0 w 108"/>
                <a:gd name="T3" fmla="*/ 73 h 213"/>
                <a:gd name="T4" fmla="*/ 447 w 108"/>
                <a:gd name="T5" fmla="*/ 457 h 213"/>
                <a:gd name="T6" fmla="*/ 696 w 108"/>
                <a:gd name="T7" fmla="*/ 1214 h 213"/>
                <a:gd name="T8" fmla="*/ 664 w 108"/>
                <a:gd name="T9" fmla="*/ 1330 h 213"/>
                <a:gd name="T10" fmla="*/ 580 w 108"/>
                <a:gd name="T11" fmla="*/ 1546 h 213"/>
                <a:gd name="T12" fmla="*/ 752 w 108"/>
                <a:gd name="T13" fmla="*/ 1814 h 213"/>
                <a:gd name="T14" fmla="*/ 805 w 108"/>
                <a:gd name="T15" fmla="*/ 1903 h 213"/>
                <a:gd name="T16" fmla="*/ 805 w 108"/>
                <a:gd name="T17" fmla="*/ 724 h 213"/>
                <a:gd name="T18" fmla="*/ 0 w 108"/>
                <a:gd name="T19" fmla="*/ 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21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4" y="5"/>
                    <a:pt x="46" y="25"/>
                    <a:pt x="60" y="51"/>
                  </a:cubicBezTo>
                  <a:cubicBezTo>
                    <a:pt x="71" y="70"/>
                    <a:pt x="81" y="96"/>
                    <a:pt x="93" y="136"/>
                  </a:cubicBezTo>
                  <a:cubicBezTo>
                    <a:pt x="95" y="142"/>
                    <a:pt x="93" y="146"/>
                    <a:pt x="89" y="149"/>
                  </a:cubicBezTo>
                  <a:cubicBezTo>
                    <a:pt x="82" y="155"/>
                    <a:pt x="78" y="164"/>
                    <a:pt x="78" y="173"/>
                  </a:cubicBezTo>
                  <a:cubicBezTo>
                    <a:pt x="78" y="187"/>
                    <a:pt x="88" y="199"/>
                    <a:pt x="101" y="203"/>
                  </a:cubicBezTo>
                  <a:cubicBezTo>
                    <a:pt x="106" y="205"/>
                    <a:pt x="108" y="207"/>
                    <a:pt x="108" y="213"/>
                  </a:cubicBezTo>
                  <a:cubicBezTo>
                    <a:pt x="108" y="178"/>
                    <a:pt x="108" y="85"/>
                    <a:pt x="108" y="81"/>
                  </a:cubicBezTo>
                  <a:cubicBezTo>
                    <a:pt x="108" y="48"/>
                    <a:pt x="59" y="0"/>
                    <a:pt x="0" y="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2097">
              <a:extLst>
                <a:ext uri="{FF2B5EF4-FFF2-40B4-BE49-F238E27FC236}">
                  <a16:creationId xmlns:a16="http://schemas.microsoft.com/office/drawing/2014/main" id="{D254D7D5-DD6B-0548-BFDA-A8854EA2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17"/>
              <a:ext cx="307" cy="738"/>
            </a:xfrm>
            <a:custGeom>
              <a:avLst/>
              <a:gdLst>
                <a:gd name="T0" fmla="*/ 61 w 157"/>
                <a:gd name="T1" fmla="*/ 1867 h 355"/>
                <a:gd name="T2" fmla="*/ 225 w 157"/>
                <a:gd name="T3" fmla="*/ 1599 h 355"/>
                <a:gd name="T4" fmla="*/ 149 w 157"/>
                <a:gd name="T5" fmla="*/ 1382 h 355"/>
                <a:gd name="T6" fmla="*/ 111 w 157"/>
                <a:gd name="T7" fmla="*/ 1266 h 355"/>
                <a:gd name="T8" fmla="*/ 360 w 157"/>
                <a:gd name="T9" fmla="*/ 501 h 355"/>
                <a:gd name="T10" fmla="*/ 956 w 157"/>
                <a:gd name="T11" fmla="*/ 189 h 355"/>
                <a:gd name="T12" fmla="*/ 921 w 157"/>
                <a:gd name="T13" fmla="*/ 1066 h 355"/>
                <a:gd name="T14" fmla="*/ 524 w 157"/>
                <a:gd name="T15" fmla="*/ 2640 h 355"/>
                <a:gd name="T16" fmla="*/ 276 w 157"/>
                <a:gd name="T17" fmla="*/ 3189 h 355"/>
                <a:gd name="T18" fmla="*/ 0 w 157"/>
                <a:gd name="T19" fmla="*/ 2715 h 355"/>
                <a:gd name="T20" fmla="*/ 8 w 157"/>
                <a:gd name="T21" fmla="*/ 1958 h 355"/>
                <a:gd name="T22" fmla="*/ 61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8" y="208"/>
                  </a:moveTo>
                  <a:cubicBezTo>
                    <a:pt x="21" y="204"/>
                    <a:pt x="30" y="192"/>
                    <a:pt x="30" y="178"/>
                  </a:cubicBezTo>
                  <a:cubicBezTo>
                    <a:pt x="30" y="169"/>
                    <a:pt x="26" y="160"/>
                    <a:pt x="20" y="154"/>
                  </a:cubicBezTo>
                  <a:cubicBezTo>
                    <a:pt x="15" y="151"/>
                    <a:pt x="14" y="147"/>
                    <a:pt x="15" y="141"/>
                  </a:cubicBezTo>
                  <a:cubicBezTo>
                    <a:pt x="28" y="101"/>
                    <a:pt x="38" y="75"/>
                    <a:pt x="48" y="56"/>
                  </a:cubicBezTo>
                  <a:cubicBezTo>
                    <a:pt x="67" y="23"/>
                    <a:pt x="98" y="0"/>
                    <a:pt x="128" y="21"/>
                  </a:cubicBezTo>
                  <a:cubicBezTo>
                    <a:pt x="157" y="43"/>
                    <a:pt x="147" y="81"/>
                    <a:pt x="123" y="119"/>
                  </a:cubicBezTo>
                  <a:cubicBezTo>
                    <a:pt x="98" y="157"/>
                    <a:pt x="75" y="242"/>
                    <a:pt x="70" y="294"/>
                  </a:cubicBezTo>
                  <a:cubicBezTo>
                    <a:pt x="65" y="345"/>
                    <a:pt x="62" y="355"/>
                    <a:pt x="37" y="355"/>
                  </a:cubicBezTo>
                  <a:cubicBezTo>
                    <a:pt x="12" y="355"/>
                    <a:pt x="0" y="332"/>
                    <a:pt x="0" y="302"/>
                  </a:cubicBezTo>
                  <a:cubicBezTo>
                    <a:pt x="0" y="302"/>
                    <a:pt x="1" y="224"/>
                    <a:pt x="1" y="218"/>
                  </a:cubicBezTo>
                  <a:cubicBezTo>
                    <a:pt x="1" y="212"/>
                    <a:pt x="3" y="210"/>
                    <a:pt x="8" y="20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2098">
              <a:extLst>
                <a:ext uri="{FF2B5EF4-FFF2-40B4-BE49-F238E27FC236}">
                  <a16:creationId xmlns:a16="http://schemas.microsoft.com/office/drawing/2014/main" id="{09071E36-5071-3841-8925-1E8B023C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28"/>
              <a:ext cx="213" cy="442"/>
            </a:xfrm>
            <a:custGeom>
              <a:avLst/>
              <a:gdLst>
                <a:gd name="T0" fmla="*/ 61 w 109"/>
                <a:gd name="T1" fmla="*/ 1814 h 213"/>
                <a:gd name="T2" fmla="*/ 225 w 109"/>
                <a:gd name="T3" fmla="*/ 1546 h 213"/>
                <a:gd name="T4" fmla="*/ 149 w 109"/>
                <a:gd name="T5" fmla="*/ 1330 h 213"/>
                <a:gd name="T6" fmla="*/ 111 w 109"/>
                <a:gd name="T7" fmla="*/ 1214 h 213"/>
                <a:gd name="T8" fmla="*/ 360 w 109"/>
                <a:gd name="T9" fmla="*/ 457 h 213"/>
                <a:gd name="T10" fmla="*/ 813 w 109"/>
                <a:gd name="T11" fmla="*/ 73 h 213"/>
                <a:gd name="T12" fmla="*/ 813 w 109"/>
                <a:gd name="T13" fmla="*/ 73 h 213"/>
                <a:gd name="T14" fmla="*/ 0 w 109"/>
                <a:gd name="T15" fmla="*/ 724 h 213"/>
                <a:gd name="T16" fmla="*/ 8 w 109"/>
                <a:gd name="T17" fmla="*/ 1357 h 213"/>
                <a:gd name="T18" fmla="*/ 8 w 109"/>
                <a:gd name="T19" fmla="*/ 1903 h 213"/>
                <a:gd name="T20" fmla="*/ 61 w 109"/>
                <a:gd name="T21" fmla="*/ 1814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213">
                  <a:moveTo>
                    <a:pt x="8" y="203"/>
                  </a:moveTo>
                  <a:cubicBezTo>
                    <a:pt x="21" y="199"/>
                    <a:pt x="30" y="187"/>
                    <a:pt x="30" y="173"/>
                  </a:cubicBezTo>
                  <a:cubicBezTo>
                    <a:pt x="30" y="164"/>
                    <a:pt x="26" y="155"/>
                    <a:pt x="20" y="149"/>
                  </a:cubicBezTo>
                  <a:cubicBezTo>
                    <a:pt x="15" y="146"/>
                    <a:pt x="14" y="142"/>
                    <a:pt x="15" y="136"/>
                  </a:cubicBezTo>
                  <a:cubicBezTo>
                    <a:pt x="28" y="96"/>
                    <a:pt x="38" y="70"/>
                    <a:pt x="48" y="51"/>
                  </a:cubicBezTo>
                  <a:cubicBezTo>
                    <a:pt x="63" y="25"/>
                    <a:pt x="85" y="5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50" y="0"/>
                    <a:pt x="0" y="48"/>
                    <a:pt x="0" y="81"/>
                  </a:cubicBezTo>
                  <a:cubicBezTo>
                    <a:pt x="0" y="86"/>
                    <a:pt x="1" y="152"/>
                    <a:pt x="1" y="15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1" y="207"/>
                    <a:pt x="3" y="205"/>
                    <a:pt x="8" y="203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2099">
              <a:extLst>
                <a:ext uri="{FF2B5EF4-FFF2-40B4-BE49-F238E27FC236}">
                  <a16:creationId xmlns:a16="http://schemas.microsoft.com/office/drawing/2014/main" id="{3033D857-4A28-CA42-B7CF-D6675A33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339"/>
              <a:ext cx="106" cy="212"/>
            </a:xfrm>
            <a:custGeom>
              <a:avLst/>
              <a:gdLst>
                <a:gd name="T0" fmla="*/ 204 w 54"/>
                <a:gd name="T1" fmla="*/ 457 h 102"/>
                <a:gd name="T2" fmla="*/ 212 w 54"/>
                <a:gd name="T3" fmla="*/ 0 h 102"/>
                <a:gd name="T4" fmla="*/ 196 w 54"/>
                <a:gd name="T5" fmla="*/ 8 h 102"/>
                <a:gd name="T6" fmla="*/ 196 w 54"/>
                <a:gd name="T7" fmla="*/ 457 h 102"/>
                <a:gd name="T8" fmla="*/ 0 w 54"/>
                <a:gd name="T9" fmla="*/ 917 h 102"/>
                <a:gd name="T10" fmla="*/ 0 w 54"/>
                <a:gd name="T11" fmla="*/ 917 h 102"/>
                <a:gd name="T12" fmla="*/ 196 w 54"/>
                <a:gd name="T13" fmla="*/ 881 h 102"/>
                <a:gd name="T14" fmla="*/ 408 w 54"/>
                <a:gd name="T15" fmla="*/ 917 h 102"/>
                <a:gd name="T16" fmla="*/ 408 w 54"/>
                <a:gd name="T17" fmla="*/ 917 h 102"/>
                <a:gd name="T18" fmla="*/ 204 w 54"/>
                <a:gd name="T19" fmla="*/ 45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02">
                  <a:moveTo>
                    <a:pt x="27" y="51"/>
                  </a:moveTo>
                  <a:cubicBezTo>
                    <a:pt x="27" y="51"/>
                    <a:pt x="28" y="3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4"/>
                    <a:pt x="26" y="51"/>
                    <a:pt x="26" y="51"/>
                  </a:cubicBezTo>
                  <a:cubicBezTo>
                    <a:pt x="26" y="76"/>
                    <a:pt x="18" y="9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0"/>
                    <a:pt x="18" y="98"/>
                    <a:pt x="26" y="98"/>
                  </a:cubicBezTo>
                  <a:cubicBezTo>
                    <a:pt x="35" y="98"/>
                    <a:pt x="46" y="100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36" y="97"/>
                    <a:pt x="27" y="76"/>
                    <a:pt x="27" y="5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BDA80158-A33E-6D4D-AE11-7425DFF3A9B2}"/>
              </a:ext>
            </a:extLst>
          </p:cNvPr>
          <p:cNvSpPr txBox="1"/>
          <p:nvPr/>
        </p:nvSpPr>
        <p:spPr>
          <a:xfrm>
            <a:off x="2757924" y="545646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H</a:t>
            </a:r>
            <a:r>
              <a:rPr lang="fr-FR" baseline="-25000" dirty="0"/>
              <a:t>2</a:t>
            </a:r>
            <a:r>
              <a:rPr lang="fr-FR" dirty="0"/>
              <a:t>O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410A8C2-8EC2-4A4F-AA5C-55B7A6C8D862}"/>
              </a:ext>
            </a:extLst>
          </p:cNvPr>
          <p:cNvSpPr txBox="1"/>
          <p:nvPr/>
        </p:nvSpPr>
        <p:spPr>
          <a:xfrm>
            <a:off x="3219133" y="4605549"/>
            <a:ext cx="1035861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/>
              <a:t>Acide</a:t>
            </a:r>
          </a:p>
          <a:p>
            <a:pPr algn="ctr"/>
            <a:r>
              <a:rPr lang="fr-FR" b="1" dirty="0"/>
              <a:t>lactique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BBCF5D5-DA33-7848-B10C-4C83A27DFF98}"/>
              </a:ext>
            </a:extLst>
          </p:cNvPr>
          <p:cNvSpPr txBox="1"/>
          <p:nvPr/>
        </p:nvSpPr>
        <p:spPr>
          <a:xfrm>
            <a:off x="5024076" y="3376374"/>
            <a:ext cx="1035861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/>
              <a:t>Acide</a:t>
            </a:r>
          </a:p>
          <a:p>
            <a:pPr algn="ctr"/>
            <a:r>
              <a:rPr lang="fr-FR" b="1" dirty="0"/>
              <a:t>lactique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E549FAD9-33F8-A846-AEDE-16F482E4E2AF}"/>
              </a:ext>
            </a:extLst>
          </p:cNvPr>
          <p:cNvCxnSpPr/>
          <p:nvPr/>
        </p:nvCxnSpPr>
        <p:spPr>
          <a:xfrm flipV="1">
            <a:off x="4318410" y="4108922"/>
            <a:ext cx="671252" cy="5728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3768603-86C8-6046-AF89-DC8F0EDA39D4}"/>
              </a:ext>
            </a:extLst>
          </p:cNvPr>
          <p:cNvSpPr txBox="1"/>
          <p:nvPr/>
        </p:nvSpPr>
        <p:spPr>
          <a:xfrm>
            <a:off x="4235850" y="385801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MCT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6DEF53-E5C2-4C4E-8498-B6F05A0703D2}"/>
              </a:ext>
            </a:extLst>
          </p:cNvPr>
          <p:cNvSpPr txBox="1"/>
          <p:nvPr/>
        </p:nvSpPr>
        <p:spPr>
          <a:xfrm>
            <a:off x="2377750" y="486945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PFK</a:t>
            </a:r>
          </a:p>
        </p:txBody>
      </p:sp>
    </p:spTree>
    <p:extLst>
      <p:ext uri="{BB962C8B-B14F-4D97-AF65-F5344CB8AC3E}">
        <p14:creationId xmlns:p14="http://schemas.microsoft.com/office/powerpoint/2010/main" val="71445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BD7C0-CE48-684E-A741-CFEFC502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8592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impacts de l’acidose lactique sur le fonctionnement cellulaire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74DA99-53B3-5B4B-8B84-0519E81C8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642"/>
          <a:stretch/>
        </p:blipFill>
        <p:spPr>
          <a:xfrm>
            <a:off x="1256417" y="1561577"/>
            <a:ext cx="8436864" cy="51618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529812-2E90-0A4F-8487-6C3338E49C97}"/>
              </a:ext>
            </a:extLst>
          </p:cNvPr>
          <p:cNvSpPr/>
          <p:nvPr/>
        </p:nvSpPr>
        <p:spPr>
          <a:xfrm>
            <a:off x="6326632" y="6549706"/>
            <a:ext cx="2950464" cy="27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2A300-AD5F-8A40-8A5F-6AFDE8D4D9BD}"/>
              </a:ext>
            </a:extLst>
          </p:cNvPr>
          <p:cNvSpPr/>
          <p:nvPr/>
        </p:nvSpPr>
        <p:spPr>
          <a:xfrm>
            <a:off x="1546887" y="6550184"/>
            <a:ext cx="2950464" cy="27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98AA2-C5F1-674C-BC90-9F636C6E56CF}"/>
              </a:ext>
            </a:extLst>
          </p:cNvPr>
          <p:cNvSpPr/>
          <p:nvPr/>
        </p:nvSpPr>
        <p:spPr>
          <a:xfrm>
            <a:off x="8688832" y="6438900"/>
            <a:ext cx="1272032" cy="10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35B754-EDE8-6849-A760-F8B84217CD0E}"/>
              </a:ext>
            </a:extLst>
          </p:cNvPr>
          <p:cNvSpPr txBox="1"/>
          <p:nvPr/>
        </p:nvSpPr>
        <p:spPr>
          <a:xfrm>
            <a:off x="8148336" y="2288917"/>
            <a:ext cx="3972562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Hyporéactivité</a:t>
            </a:r>
            <a:r>
              <a:rPr lang="fr-FR" b="1" dirty="0"/>
              <a:t> aux catécholamines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56E813-5FFD-424A-82B5-388EB6B33A4C}"/>
              </a:ext>
            </a:extLst>
          </p:cNvPr>
          <p:cNvSpPr txBox="1"/>
          <p:nvPr/>
        </p:nvSpPr>
        <p:spPr>
          <a:xfrm>
            <a:off x="9087279" y="2820662"/>
            <a:ext cx="2094676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Pro-</a:t>
            </a:r>
            <a:r>
              <a:rPr lang="fr-FR" b="1" dirty="0" err="1"/>
              <a:t>arythmogène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51D60C-B1B4-1946-A165-ED37FF187E08}"/>
              </a:ext>
            </a:extLst>
          </p:cNvPr>
          <p:cNvSpPr txBox="1"/>
          <p:nvPr/>
        </p:nvSpPr>
        <p:spPr>
          <a:xfrm>
            <a:off x="9163205" y="4760068"/>
            <a:ext cx="2205668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⬊ Vasoconstriction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5042BC-B75E-FA4F-9D8D-F954CBDDD079}"/>
              </a:ext>
            </a:extLst>
          </p:cNvPr>
          <p:cNvSpPr txBox="1"/>
          <p:nvPr/>
        </p:nvSpPr>
        <p:spPr>
          <a:xfrm>
            <a:off x="9265215" y="3444269"/>
            <a:ext cx="1748236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⬊ </a:t>
            </a:r>
            <a:r>
              <a:rPr lang="fr-FR" b="1" dirty="0" err="1"/>
              <a:t>inotropisme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FFEB1A-7527-584F-A6E6-D0619D458B9F}"/>
              </a:ext>
            </a:extLst>
          </p:cNvPr>
          <p:cNvSpPr txBox="1"/>
          <p:nvPr/>
        </p:nvSpPr>
        <p:spPr>
          <a:xfrm>
            <a:off x="8146192" y="6071258"/>
            <a:ext cx="3972562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Hyporéactivité</a:t>
            </a:r>
            <a:r>
              <a:rPr lang="fr-FR" b="1" dirty="0"/>
              <a:t> aux catécholamines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F3AC60-E946-C045-ABAF-F7D4526F2267}"/>
              </a:ext>
            </a:extLst>
          </p:cNvPr>
          <p:cNvSpPr txBox="1"/>
          <p:nvPr/>
        </p:nvSpPr>
        <p:spPr>
          <a:xfrm>
            <a:off x="9181315" y="5424694"/>
            <a:ext cx="2003882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⬊ </a:t>
            </a:r>
            <a:r>
              <a:rPr lang="fr-FR" b="1" dirty="0" err="1"/>
              <a:t>Vasorelaxation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E71B40-2FD0-684A-A9B9-C0089D6AC754}"/>
              </a:ext>
            </a:extLst>
          </p:cNvPr>
          <p:cNvSpPr txBox="1"/>
          <p:nvPr/>
        </p:nvSpPr>
        <p:spPr>
          <a:xfrm>
            <a:off x="8941601" y="1677162"/>
            <a:ext cx="239546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Cellule myocardique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74C4CD-0046-AB4F-9802-BD392375C694}"/>
              </a:ext>
            </a:extLst>
          </p:cNvPr>
          <p:cNvSpPr txBox="1"/>
          <p:nvPr/>
        </p:nvSpPr>
        <p:spPr>
          <a:xfrm>
            <a:off x="8879055" y="4142551"/>
            <a:ext cx="275222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Cellule musculaire lisse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5425C9-3382-9149-9A0C-E9B94412CF83}"/>
              </a:ext>
            </a:extLst>
          </p:cNvPr>
          <p:cNvSpPr txBox="1"/>
          <p:nvPr/>
        </p:nvSpPr>
        <p:spPr>
          <a:xfrm>
            <a:off x="9993412" y="6647134"/>
            <a:ext cx="2225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Kimmoun et al.  Réanimation 2017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D8D4C7-8BD3-9246-9548-5C3A453EB2C1}"/>
              </a:ext>
            </a:extLst>
          </p:cNvPr>
          <p:cNvSpPr txBox="1"/>
          <p:nvPr/>
        </p:nvSpPr>
        <p:spPr>
          <a:xfrm>
            <a:off x="5899926" y="3475046"/>
            <a:ext cx="169469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Hyperpolarisation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6E2EF5-4FD8-3D4A-B202-5431858E3467}"/>
              </a:ext>
            </a:extLst>
          </p:cNvPr>
          <p:cNvSpPr txBox="1"/>
          <p:nvPr/>
        </p:nvSpPr>
        <p:spPr>
          <a:xfrm>
            <a:off x="2776569" y="4142526"/>
            <a:ext cx="2353529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Internalisation récepteurs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067011-D827-3D49-A3A3-6C1C38934B9E}"/>
              </a:ext>
            </a:extLst>
          </p:cNvPr>
          <p:cNvSpPr txBox="1"/>
          <p:nvPr/>
        </p:nvSpPr>
        <p:spPr>
          <a:xfrm>
            <a:off x="6599860" y="5486249"/>
            <a:ext cx="117660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⬈ Apoptose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803F94-2493-D64E-BB35-37C111A18732}"/>
              </a:ext>
            </a:extLst>
          </p:cNvPr>
          <p:cNvSpPr txBox="1"/>
          <p:nvPr/>
        </p:nvSpPr>
        <p:spPr>
          <a:xfrm>
            <a:off x="3452492" y="5548038"/>
            <a:ext cx="117126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⬈ transit </a:t>
            </a:r>
          </a:p>
          <a:p>
            <a:pPr algn="ctr"/>
            <a:r>
              <a:rPr lang="fr-FR" sz="1400" b="1" dirty="0"/>
              <a:t>calcique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E1457A6-549F-144B-B1E7-54EEF9B59329}"/>
              </a:ext>
            </a:extLst>
          </p:cNvPr>
          <p:cNvSpPr txBox="1"/>
          <p:nvPr/>
        </p:nvSpPr>
        <p:spPr>
          <a:xfrm>
            <a:off x="5849023" y="3852885"/>
            <a:ext cx="2184059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⬈ Se myofilament Ca</a:t>
            </a:r>
            <a:r>
              <a:rPr lang="fr-FR" sz="1400" b="1" baseline="30000" dirty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291243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E4DC4-AF30-EB42-8E79-F236A61F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1292"/>
            <a:ext cx="7729728" cy="1188720"/>
          </a:xfrm>
        </p:spPr>
        <p:txBody>
          <a:bodyPr/>
          <a:lstStyle/>
          <a:p>
            <a:r>
              <a:rPr lang="fr-FR" dirty="0"/>
              <a:t>Le Lactate En résumé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BA9E25-5E42-2B4A-81D4-457E497F10D3}"/>
              </a:ext>
            </a:extLst>
          </p:cNvPr>
          <p:cNvSpPr txBox="1"/>
          <p:nvPr/>
        </p:nvSpPr>
        <p:spPr>
          <a:xfrm>
            <a:off x="2231136" y="2141386"/>
            <a:ext cx="246253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Substrat énergétique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B33086-14F1-024F-B3A8-E97211043A96}"/>
              </a:ext>
            </a:extLst>
          </p:cNvPr>
          <p:cNvSpPr txBox="1"/>
          <p:nvPr/>
        </p:nvSpPr>
        <p:spPr>
          <a:xfrm>
            <a:off x="3934448" y="2747665"/>
            <a:ext cx="3609351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Utilisé par la cellule elle-même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94A91A-6CFC-674F-BFCB-2EA78EC624B8}"/>
              </a:ext>
            </a:extLst>
          </p:cNvPr>
          <p:cNvSpPr txBox="1"/>
          <p:nvPr/>
        </p:nvSpPr>
        <p:spPr>
          <a:xfrm>
            <a:off x="3934448" y="3406398"/>
            <a:ext cx="3609351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Utilisé par d’autres cellules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88F3D5-362B-F94B-B658-4E6391F413DB}"/>
              </a:ext>
            </a:extLst>
          </p:cNvPr>
          <p:cNvSpPr txBox="1"/>
          <p:nvPr/>
        </p:nvSpPr>
        <p:spPr>
          <a:xfrm>
            <a:off x="3919208" y="4078435"/>
            <a:ext cx="4093423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Utilisé pour produire du glucose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EFC570-DA0D-D843-B637-B124B8D7DF4D}"/>
              </a:ext>
            </a:extLst>
          </p:cNvPr>
          <p:cNvSpPr txBox="1"/>
          <p:nvPr/>
        </p:nvSpPr>
        <p:spPr>
          <a:xfrm>
            <a:off x="2231136" y="5756353"/>
            <a:ext cx="388035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Acide faible partiellement dissocié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30B28D-8256-3C47-AEA0-C714F90648CE}"/>
              </a:ext>
            </a:extLst>
          </p:cNvPr>
          <p:cNvSpPr txBox="1"/>
          <p:nvPr/>
        </p:nvSpPr>
        <p:spPr>
          <a:xfrm>
            <a:off x="8510958" y="2747665"/>
            <a:ext cx="25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Navette </a:t>
            </a:r>
            <a:r>
              <a:rPr lang="fr-FR" b="1" i="1" dirty="0" err="1"/>
              <a:t>intra-cellulaire</a:t>
            </a:r>
            <a:endParaRPr lang="fr-FR" b="1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A048C4-B62D-394D-9574-8B1D58766AAE}"/>
              </a:ext>
            </a:extLst>
          </p:cNvPr>
          <p:cNvSpPr txBox="1"/>
          <p:nvPr/>
        </p:nvSpPr>
        <p:spPr>
          <a:xfrm>
            <a:off x="8463932" y="3406248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Navette </a:t>
            </a:r>
            <a:r>
              <a:rPr lang="fr-FR" b="1" i="1" dirty="0" err="1"/>
              <a:t>inter-cellulaire</a:t>
            </a:r>
            <a:endParaRPr lang="fr-FR" b="1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4E4CB0-C831-8440-8656-F425142E48A5}"/>
              </a:ext>
            </a:extLst>
          </p:cNvPr>
          <p:cNvSpPr txBox="1"/>
          <p:nvPr/>
        </p:nvSpPr>
        <p:spPr>
          <a:xfrm>
            <a:off x="8495718" y="4032412"/>
            <a:ext cx="182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Néoglucogénèse</a:t>
            </a:r>
            <a:endParaRPr lang="fr-FR" b="1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8A76B7-4425-3F49-B60D-857A0560D923}"/>
              </a:ext>
            </a:extLst>
          </p:cNvPr>
          <p:cNvSpPr txBox="1"/>
          <p:nvPr/>
        </p:nvSpPr>
        <p:spPr>
          <a:xfrm>
            <a:off x="2231136" y="4865647"/>
            <a:ext cx="623279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Sa production est activé par la stimulation adrénergique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37B4099-0F87-944A-B77C-316A2E91C5E0}"/>
              </a:ext>
            </a:extLst>
          </p:cNvPr>
          <p:cNvSpPr txBox="1"/>
          <p:nvPr/>
        </p:nvSpPr>
        <p:spPr>
          <a:xfrm>
            <a:off x="3225487" y="275758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43B348-8748-EC44-8861-3A6AE9EA7175}"/>
              </a:ext>
            </a:extLst>
          </p:cNvPr>
          <p:cNvSpPr txBox="1"/>
          <p:nvPr/>
        </p:nvSpPr>
        <p:spPr>
          <a:xfrm>
            <a:off x="3183178" y="336866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(2)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90CDD5-0640-044A-93D7-076FCADEB121}"/>
              </a:ext>
            </a:extLst>
          </p:cNvPr>
          <p:cNvSpPr txBox="1"/>
          <p:nvPr/>
        </p:nvSpPr>
        <p:spPr>
          <a:xfrm>
            <a:off x="3183178" y="407843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7781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92105-2E2C-9A4D-A8B9-7B01B12E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1292"/>
            <a:ext cx="7729728" cy="1188720"/>
          </a:xfrm>
        </p:spPr>
        <p:txBody>
          <a:bodyPr/>
          <a:lstStyle/>
          <a:p>
            <a:r>
              <a:rPr lang="fr-FR" dirty="0"/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DBB9A-776C-DC40-8517-040A1232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950720"/>
            <a:ext cx="9956800" cy="402336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Patient en choc cardiogénique réfractaire sous 12 mg/h de noradrénaline,  </a:t>
            </a:r>
          </a:p>
          <a:p>
            <a:pPr lvl="1"/>
            <a:r>
              <a:rPr lang="fr-FR" sz="2000" dirty="0"/>
              <a:t>Anurie KDIGO 3</a:t>
            </a:r>
          </a:p>
          <a:p>
            <a:pPr lvl="1"/>
            <a:r>
              <a:rPr lang="fr-FR" sz="2000" dirty="0"/>
              <a:t>Insuffisance hépatocellulaire TP à 20%</a:t>
            </a:r>
          </a:p>
          <a:p>
            <a:pPr lvl="1"/>
            <a:r>
              <a:rPr lang="fr-FR" sz="2000" dirty="0"/>
              <a:t>Lactate = 12 </a:t>
            </a:r>
            <a:r>
              <a:rPr lang="fr-FR" sz="2000" dirty="0" err="1"/>
              <a:t>mmol</a:t>
            </a:r>
            <a:r>
              <a:rPr lang="fr-FR" sz="2000" dirty="0"/>
              <a:t>/l</a:t>
            </a:r>
          </a:p>
          <a:p>
            <a:r>
              <a:rPr lang="fr-FR" sz="2400" dirty="0"/>
              <a:t>Mise sous ECMO-VA, et à H6</a:t>
            </a:r>
          </a:p>
          <a:p>
            <a:pPr lvl="1"/>
            <a:r>
              <a:rPr lang="fr-FR" sz="2000" dirty="0"/>
              <a:t>Anurie </a:t>
            </a:r>
          </a:p>
          <a:p>
            <a:pPr lvl="1"/>
            <a:r>
              <a:rPr lang="fr-FR" sz="2000" dirty="0"/>
              <a:t>Insuffisance hépatocellulaire TP à 20%</a:t>
            </a:r>
          </a:p>
          <a:p>
            <a:pPr lvl="1"/>
            <a:r>
              <a:rPr lang="fr-FR" sz="2000" dirty="0"/>
              <a:t>5 L d’expansion </a:t>
            </a:r>
            <a:r>
              <a:rPr lang="fr-FR" sz="2000" dirty="0" err="1"/>
              <a:t>volémique</a:t>
            </a:r>
            <a:endParaRPr lang="fr-FR" sz="2000" dirty="0"/>
          </a:p>
          <a:p>
            <a:pPr lvl="1"/>
            <a:r>
              <a:rPr lang="fr-FR" sz="2000" dirty="0"/>
              <a:t>Lactate = 5 </a:t>
            </a:r>
            <a:r>
              <a:rPr lang="fr-FR" sz="2000" dirty="0" err="1"/>
              <a:t>mmol</a:t>
            </a:r>
            <a:r>
              <a:rPr lang="fr-FR" sz="2000" dirty="0"/>
              <a:t>/l</a:t>
            </a:r>
          </a:p>
          <a:p>
            <a:pPr marL="0" indent="0">
              <a:buNone/>
            </a:pPr>
            <a:r>
              <a:rPr lang="fr-FR" sz="2400" b="1" dirty="0"/>
              <a:t>Comment expliquer la diminution de la </a:t>
            </a:r>
            <a:r>
              <a:rPr lang="fr-FR" sz="2400" b="1" dirty="0" err="1"/>
              <a:t>lactatémie</a:t>
            </a:r>
            <a:r>
              <a:rPr lang="fr-FR" sz="2400" b="1" dirty="0"/>
              <a:t>?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2169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A41B5-B7B1-7E44-953A-1C2E77A2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36" y="45106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Une problématique complexe entre production et métabolisme du lactate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AFD403D-1D0D-9C4B-B8EC-14BFD898E467}"/>
              </a:ext>
            </a:extLst>
          </p:cNvPr>
          <p:cNvSpPr/>
          <p:nvPr/>
        </p:nvSpPr>
        <p:spPr>
          <a:xfrm>
            <a:off x="5257800" y="4927600"/>
            <a:ext cx="1625600" cy="939800"/>
          </a:xfrm>
          <a:prstGeom prst="triangl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27740-1C73-454D-964A-E0384C1AD742}"/>
              </a:ext>
            </a:extLst>
          </p:cNvPr>
          <p:cNvSpPr/>
          <p:nvPr/>
        </p:nvSpPr>
        <p:spPr>
          <a:xfrm rot="1122503">
            <a:off x="3022600" y="4673600"/>
            <a:ext cx="6096000" cy="177800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4AB445-0BD4-244F-93E2-5E6419C88E3F}"/>
              </a:ext>
            </a:extLst>
          </p:cNvPr>
          <p:cNvSpPr txBox="1"/>
          <p:nvPr/>
        </p:nvSpPr>
        <p:spPr>
          <a:xfrm>
            <a:off x="3086847" y="3170072"/>
            <a:ext cx="20759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⬊PRODUCTION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C9A77B-64AC-AA4F-AEF0-99C8FA555643}"/>
              </a:ext>
            </a:extLst>
          </p:cNvPr>
          <p:cNvSpPr txBox="1"/>
          <p:nvPr/>
        </p:nvSpPr>
        <p:spPr>
          <a:xfrm>
            <a:off x="7689272" y="4546360"/>
            <a:ext cx="21174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⬈METABOLISME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DB0FD56-3E2F-D34C-98B8-DD47514037B5}"/>
              </a:ext>
            </a:extLst>
          </p:cNvPr>
          <p:cNvGrpSpPr/>
          <p:nvPr/>
        </p:nvGrpSpPr>
        <p:grpSpPr>
          <a:xfrm>
            <a:off x="2361089" y="2895716"/>
            <a:ext cx="3320726" cy="945605"/>
            <a:chOff x="640080" y="2718189"/>
            <a:chExt cx="4617720" cy="1725232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6F33B8F4-3D5A-7E47-AC9E-9F1218A4CE5D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09B77B9-4862-204C-88BD-98FA54CF32D7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E5CBA761-6FB1-784A-9FBA-D18041969BF1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6CC2264-A2E0-8045-98AB-3FE2E345E9BC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C7F0E18-4A75-3045-A3A8-E4CD9702CD62}"/>
              </a:ext>
            </a:extLst>
          </p:cNvPr>
          <p:cNvGrpSpPr/>
          <p:nvPr/>
        </p:nvGrpSpPr>
        <p:grpSpPr>
          <a:xfrm>
            <a:off x="6989402" y="4270299"/>
            <a:ext cx="3320726" cy="945605"/>
            <a:chOff x="640080" y="2718189"/>
            <a:chExt cx="4617720" cy="1725232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34F50F9-3BD6-F047-85A7-61D4D777B678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A3BA3A53-17FE-8549-9CE6-0299264E97EE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E610206C-2C59-AC43-A2A1-73AAE70A4DE1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6DEE9F2-71B1-6C4C-9180-C6B903873C92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3726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A41B5-B7B1-7E44-953A-1C2E77A2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651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Une problématique complexe entre production et métabolisme du lactate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AFD403D-1D0D-9C4B-B8EC-14BFD898E467}"/>
              </a:ext>
            </a:extLst>
          </p:cNvPr>
          <p:cNvSpPr/>
          <p:nvPr/>
        </p:nvSpPr>
        <p:spPr>
          <a:xfrm>
            <a:off x="5257800" y="4927600"/>
            <a:ext cx="1625600" cy="939800"/>
          </a:xfrm>
          <a:prstGeom prst="triangl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27740-1C73-454D-964A-E0384C1AD742}"/>
              </a:ext>
            </a:extLst>
          </p:cNvPr>
          <p:cNvSpPr/>
          <p:nvPr/>
        </p:nvSpPr>
        <p:spPr>
          <a:xfrm rot="301453">
            <a:off x="3022600" y="4673600"/>
            <a:ext cx="6096000" cy="177800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4AB445-0BD4-244F-93E2-5E6419C88E3F}"/>
              </a:ext>
            </a:extLst>
          </p:cNvPr>
          <p:cNvSpPr txBox="1"/>
          <p:nvPr/>
        </p:nvSpPr>
        <p:spPr>
          <a:xfrm>
            <a:off x="2956894" y="3747555"/>
            <a:ext cx="20759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⬊PRODUCTION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C9A77B-64AC-AA4F-AEF0-99C8FA555643}"/>
              </a:ext>
            </a:extLst>
          </p:cNvPr>
          <p:cNvSpPr txBox="1"/>
          <p:nvPr/>
        </p:nvSpPr>
        <p:spPr>
          <a:xfrm>
            <a:off x="7367071" y="4217677"/>
            <a:ext cx="19250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METABOLISME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DB0FD56-3E2F-D34C-98B8-DD47514037B5}"/>
              </a:ext>
            </a:extLst>
          </p:cNvPr>
          <p:cNvGrpSpPr/>
          <p:nvPr/>
        </p:nvGrpSpPr>
        <p:grpSpPr>
          <a:xfrm>
            <a:off x="2231136" y="3449449"/>
            <a:ext cx="3320726" cy="945605"/>
            <a:chOff x="640080" y="2718189"/>
            <a:chExt cx="4617720" cy="1725232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6F33B8F4-3D5A-7E47-AC9E-9F1218A4CE5D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09B77B9-4862-204C-88BD-98FA54CF32D7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E5CBA761-6FB1-784A-9FBA-D18041969BF1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6CC2264-A2E0-8045-98AB-3FE2E345E9BC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C7F0E18-4A75-3045-A3A8-E4CD9702CD62}"/>
              </a:ext>
            </a:extLst>
          </p:cNvPr>
          <p:cNvGrpSpPr/>
          <p:nvPr/>
        </p:nvGrpSpPr>
        <p:grpSpPr>
          <a:xfrm>
            <a:off x="6485985" y="3875087"/>
            <a:ext cx="3320726" cy="945605"/>
            <a:chOff x="640080" y="2718189"/>
            <a:chExt cx="4617720" cy="1725232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34F50F9-3BD6-F047-85A7-61D4D777B678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A3BA3A53-17FE-8549-9CE6-0299264E97EE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E610206C-2C59-AC43-A2A1-73AAE70A4DE1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6DEE9F2-71B1-6C4C-9180-C6B903873C92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683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A41B5-B7B1-7E44-953A-1C2E77A2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36" y="36060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Une problématique complexe entre production et métabolisme du lactate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AFD403D-1D0D-9C4B-B8EC-14BFD898E467}"/>
              </a:ext>
            </a:extLst>
          </p:cNvPr>
          <p:cNvSpPr/>
          <p:nvPr/>
        </p:nvSpPr>
        <p:spPr>
          <a:xfrm>
            <a:off x="5257800" y="4927600"/>
            <a:ext cx="1625600" cy="939800"/>
          </a:xfrm>
          <a:prstGeom prst="triangl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27740-1C73-454D-964A-E0384C1AD742}"/>
              </a:ext>
            </a:extLst>
          </p:cNvPr>
          <p:cNvSpPr/>
          <p:nvPr/>
        </p:nvSpPr>
        <p:spPr>
          <a:xfrm rot="444177">
            <a:off x="3022600" y="4673600"/>
            <a:ext cx="6096000" cy="177800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4AB445-0BD4-244F-93E2-5E6419C88E3F}"/>
              </a:ext>
            </a:extLst>
          </p:cNvPr>
          <p:cNvSpPr txBox="1"/>
          <p:nvPr/>
        </p:nvSpPr>
        <p:spPr>
          <a:xfrm>
            <a:off x="3090807" y="3688802"/>
            <a:ext cx="18835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C9A77B-64AC-AA4F-AEF0-99C8FA555643}"/>
              </a:ext>
            </a:extLst>
          </p:cNvPr>
          <p:cNvSpPr txBox="1"/>
          <p:nvPr/>
        </p:nvSpPr>
        <p:spPr>
          <a:xfrm>
            <a:off x="7041085" y="4238681"/>
            <a:ext cx="21174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⬈METABOLISME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DB0FD56-3E2F-D34C-98B8-DD47514037B5}"/>
              </a:ext>
            </a:extLst>
          </p:cNvPr>
          <p:cNvGrpSpPr/>
          <p:nvPr/>
        </p:nvGrpSpPr>
        <p:grpSpPr>
          <a:xfrm>
            <a:off x="2270049" y="3390696"/>
            <a:ext cx="3320726" cy="945605"/>
            <a:chOff x="640080" y="2718189"/>
            <a:chExt cx="4617720" cy="1725232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6F33B8F4-3D5A-7E47-AC9E-9F1218A4CE5D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09B77B9-4862-204C-88BD-98FA54CF32D7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E5CBA761-6FB1-784A-9FBA-D18041969BF1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6CC2264-A2E0-8045-98AB-3FE2E345E9BC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C7F0E18-4A75-3045-A3A8-E4CD9702CD62}"/>
              </a:ext>
            </a:extLst>
          </p:cNvPr>
          <p:cNvGrpSpPr/>
          <p:nvPr/>
        </p:nvGrpSpPr>
        <p:grpSpPr>
          <a:xfrm>
            <a:off x="6334646" y="3941186"/>
            <a:ext cx="3320726" cy="945605"/>
            <a:chOff x="640080" y="2718189"/>
            <a:chExt cx="4617720" cy="1725232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34F50F9-3BD6-F047-85A7-61D4D777B678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A3BA3A53-17FE-8549-9CE6-0299264E97EE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E610206C-2C59-AC43-A2A1-73AAE70A4DE1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6DEE9F2-71B1-6C4C-9180-C6B903873C92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CC39360-1D16-2E49-ABD5-6AB7804C2D7A}"/>
              </a:ext>
            </a:extLst>
          </p:cNvPr>
          <p:cNvSpPr txBox="1"/>
          <p:nvPr/>
        </p:nvSpPr>
        <p:spPr>
          <a:xfrm>
            <a:off x="2152837" y="6111436"/>
            <a:ext cx="8162043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On ne sait pas quelle est la balance entre la production et le métabolisme!</a:t>
            </a:r>
          </a:p>
        </p:txBody>
      </p:sp>
    </p:spTree>
    <p:extLst>
      <p:ext uri="{BB962C8B-B14F-4D97-AF65-F5344CB8AC3E}">
        <p14:creationId xmlns:p14="http://schemas.microsoft.com/office/powerpoint/2010/main" val="347949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2098EC1-A7A7-1A47-BA48-412B40BA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 de conflit d’intérêt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6AA4E6-CE41-BD41-ADB9-9EB7C539E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8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2098EC1-A7A7-1A47-BA48-412B40BA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lactate, un marqueur  d’hypoxie tissulaire associé à la gravité clinique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6AA4E6-CE41-BD41-ADB9-9EB7C539E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1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34F02-B03B-C14C-870F-2FCB691B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9692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Quelle est la valeur pronostique d’une Hyperlactatémie initiale?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7C327E-154B-6D44-8ACB-9C18BC58C9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786" y="1647664"/>
            <a:ext cx="5499100" cy="4787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758FB4-B2CB-3140-8F00-01F95134DC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260278"/>
            <a:ext cx="5829645" cy="4175286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D6F6E76A-2150-4F41-ABAA-835DF87FAC7B}"/>
              </a:ext>
            </a:extLst>
          </p:cNvPr>
          <p:cNvSpPr/>
          <p:nvPr/>
        </p:nvSpPr>
        <p:spPr>
          <a:xfrm>
            <a:off x="6799097" y="3926871"/>
            <a:ext cx="4942248" cy="1441723"/>
          </a:xfrm>
          <a:custGeom>
            <a:avLst/>
            <a:gdLst>
              <a:gd name="connsiteX0" fmla="*/ 0 w 4942248"/>
              <a:gd name="connsiteY0" fmla="*/ 1441723 h 1441723"/>
              <a:gd name="connsiteX1" fmla="*/ 594640 w 4942248"/>
              <a:gd name="connsiteY1" fmla="*/ 998547 h 1441723"/>
              <a:gd name="connsiteX2" fmla="*/ 1161232 w 4942248"/>
              <a:gd name="connsiteY2" fmla="*/ 661958 h 1441723"/>
              <a:gd name="connsiteX3" fmla="*/ 1553919 w 4942248"/>
              <a:gd name="connsiteY3" fmla="*/ 465615 h 1441723"/>
              <a:gd name="connsiteX4" fmla="*/ 1985875 w 4942248"/>
              <a:gd name="connsiteY4" fmla="*/ 286101 h 1441723"/>
              <a:gd name="connsiteX5" fmla="*/ 2552466 w 4942248"/>
              <a:gd name="connsiteY5" fmla="*/ 123416 h 1441723"/>
              <a:gd name="connsiteX6" fmla="*/ 3236864 w 4942248"/>
              <a:gd name="connsiteY6" fmla="*/ 5610 h 1441723"/>
              <a:gd name="connsiteX7" fmla="*/ 3590282 w 4942248"/>
              <a:gd name="connsiteY7" fmla="*/ 0 h 1441723"/>
              <a:gd name="connsiteX8" fmla="*/ 4420535 w 4942248"/>
              <a:gd name="connsiteY8" fmla="*/ 100977 h 1441723"/>
              <a:gd name="connsiteX9" fmla="*/ 4942248 w 4942248"/>
              <a:gd name="connsiteY9" fmla="*/ 173904 h 144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2248" h="1441723">
                <a:moveTo>
                  <a:pt x="0" y="1441723"/>
                </a:moveTo>
                <a:lnTo>
                  <a:pt x="594640" y="998547"/>
                </a:lnTo>
                <a:lnTo>
                  <a:pt x="1161232" y="661958"/>
                </a:lnTo>
                <a:lnTo>
                  <a:pt x="1553919" y="465615"/>
                </a:lnTo>
                <a:lnTo>
                  <a:pt x="1985875" y="286101"/>
                </a:lnTo>
                <a:lnTo>
                  <a:pt x="2552466" y="123416"/>
                </a:lnTo>
                <a:lnTo>
                  <a:pt x="3236864" y="5610"/>
                </a:lnTo>
                <a:lnTo>
                  <a:pt x="3590282" y="0"/>
                </a:lnTo>
                <a:lnTo>
                  <a:pt x="4420535" y="100977"/>
                </a:lnTo>
                <a:lnTo>
                  <a:pt x="4942248" y="173904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36952DEC-437D-B347-9CDB-BDDF52971F05}"/>
              </a:ext>
            </a:extLst>
          </p:cNvPr>
          <p:cNvSpPr/>
          <p:nvPr/>
        </p:nvSpPr>
        <p:spPr>
          <a:xfrm>
            <a:off x="6883244" y="4702399"/>
            <a:ext cx="2535637" cy="873758"/>
          </a:xfrm>
          <a:custGeom>
            <a:avLst/>
            <a:gdLst>
              <a:gd name="connsiteX0" fmla="*/ 0 w 2535637"/>
              <a:gd name="connsiteY0" fmla="*/ 873758 h 873758"/>
              <a:gd name="connsiteX1" fmla="*/ 521713 w 2535637"/>
              <a:gd name="connsiteY1" fmla="*/ 509120 h 873758"/>
              <a:gd name="connsiteX2" fmla="*/ 1077085 w 2535637"/>
              <a:gd name="connsiteY2" fmla="*/ 200580 h 873758"/>
              <a:gd name="connsiteX3" fmla="*/ 1542700 w 2535637"/>
              <a:gd name="connsiteY3" fmla="*/ 37895 h 873758"/>
              <a:gd name="connsiteX4" fmla="*/ 2030754 w 2535637"/>
              <a:gd name="connsiteY4" fmla="*/ 9846 h 873758"/>
              <a:gd name="connsiteX5" fmla="*/ 2535637 w 2535637"/>
              <a:gd name="connsiteY5" fmla="*/ 172531 h 87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637" h="873758">
                <a:moveTo>
                  <a:pt x="0" y="873758"/>
                </a:moveTo>
                <a:cubicBezTo>
                  <a:pt x="171099" y="747537"/>
                  <a:pt x="342199" y="621316"/>
                  <a:pt x="521713" y="509120"/>
                </a:cubicBezTo>
                <a:cubicBezTo>
                  <a:pt x="701227" y="396924"/>
                  <a:pt x="906921" y="279117"/>
                  <a:pt x="1077085" y="200580"/>
                </a:cubicBezTo>
                <a:cubicBezTo>
                  <a:pt x="1247249" y="122043"/>
                  <a:pt x="1383755" y="69684"/>
                  <a:pt x="1542700" y="37895"/>
                </a:cubicBezTo>
                <a:cubicBezTo>
                  <a:pt x="1701645" y="6106"/>
                  <a:pt x="1865265" y="-12593"/>
                  <a:pt x="2030754" y="9846"/>
                </a:cubicBezTo>
                <a:cubicBezTo>
                  <a:pt x="2196244" y="32285"/>
                  <a:pt x="2365940" y="102408"/>
                  <a:pt x="2535637" y="172531"/>
                </a:cubicBezTo>
              </a:path>
            </a:pathLst>
          </a:custGeom>
          <a:noFill/>
          <a:ln w="38100">
            <a:solidFill>
              <a:srgbClr val="00F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3F4025-1660-7547-B644-AE419AB65935}"/>
              </a:ext>
            </a:extLst>
          </p:cNvPr>
          <p:cNvSpPr txBox="1"/>
          <p:nvPr/>
        </p:nvSpPr>
        <p:spPr>
          <a:xfrm>
            <a:off x="3820174" y="5968845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0-1.9  2-3.9   &gt;4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CDF388-3A71-7C4A-AA24-0D4A95DD00EE}"/>
              </a:ext>
            </a:extLst>
          </p:cNvPr>
          <p:cNvSpPr txBox="1"/>
          <p:nvPr/>
        </p:nvSpPr>
        <p:spPr>
          <a:xfrm>
            <a:off x="1737222" y="5969532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0-1.9  2-3.9   &gt;4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1D8532-449B-5A43-B8C9-1367FF8AD13F}"/>
              </a:ext>
            </a:extLst>
          </p:cNvPr>
          <p:cNvSpPr txBox="1"/>
          <p:nvPr/>
        </p:nvSpPr>
        <p:spPr>
          <a:xfrm>
            <a:off x="562574" y="1596071"/>
            <a:ext cx="1106578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Monocentrique, rétrospective, 830 malades admis en sepsis sévère, lactate admission, mortalité à 28J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FB7723-150D-6342-8B04-B77B78F64718}"/>
              </a:ext>
            </a:extLst>
          </p:cNvPr>
          <p:cNvSpPr txBox="1"/>
          <p:nvPr/>
        </p:nvSpPr>
        <p:spPr>
          <a:xfrm>
            <a:off x="1607090" y="6351685"/>
            <a:ext cx="8976753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L’</a:t>
            </a:r>
            <a:r>
              <a:rPr lang="fr-FR" b="1" dirty="0" err="1"/>
              <a:t>hyperlactatémie</a:t>
            </a:r>
            <a:r>
              <a:rPr lang="fr-FR" b="1" dirty="0"/>
              <a:t> initiale est un marqueur de gravité, même en l’absence de choc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387E8A-8020-2E4D-9C40-FCEDA00916F8}"/>
              </a:ext>
            </a:extLst>
          </p:cNvPr>
          <p:cNvSpPr txBox="1"/>
          <p:nvPr/>
        </p:nvSpPr>
        <p:spPr>
          <a:xfrm>
            <a:off x="9762727" y="6591939"/>
            <a:ext cx="2442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Mikkelsen</a:t>
            </a:r>
            <a:r>
              <a:rPr lang="fr-FR" sz="1200" dirty="0"/>
              <a:t> et al. </a:t>
            </a:r>
            <a:r>
              <a:rPr lang="fr-FR" sz="1200" dirty="0" err="1"/>
              <a:t>Crit</a:t>
            </a:r>
            <a:r>
              <a:rPr lang="fr-FR" sz="1200" dirty="0"/>
              <a:t> Care Med 2009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FD4428-9F45-FE46-BE98-7774C95C5744}"/>
              </a:ext>
            </a:extLst>
          </p:cNvPr>
          <p:cNvSpPr txBox="1"/>
          <p:nvPr/>
        </p:nvSpPr>
        <p:spPr>
          <a:xfrm>
            <a:off x="8887966" y="441694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634 patients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85407E-4970-584A-B87A-B0C46DFD21ED}"/>
              </a:ext>
            </a:extLst>
          </p:cNvPr>
          <p:cNvSpPr txBox="1"/>
          <p:nvPr/>
        </p:nvSpPr>
        <p:spPr>
          <a:xfrm>
            <a:off x="8887965" y="3653749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196 patients</a:t>
            </a:r>
          </a:p>
        </p:txBody>
      </p:sp>
    </p:spTree>
    <p:extLst>
      <p:ext uri="{BB962C8B-B14F-4D97-AF65-F5344CB8AC3E}">
        <p14:creationId xmlns:p14="http://schemas.microsoft.com/office/powerpoint/2010/main" val="1103607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135F5-15AA-F741-BE56-AE0E94D2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3022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quelle est la valeur de la persistance d’une Hyperlactatémie?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70D36A-CCEC-9D4E-A228-05DF7227166F}"/>
              </a:ext>
            </a:extLst>
          </p:cNvPr>
          <p:cNvSpPr txBox="1"/>
          <p:nvPr/>
        </p:nvSpPr>
        <p:spPr>
          <a:xfrm>
            <a:off x="10080588" y="6581001"/>
            <a:ext cx="211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Bakker</a:t>
            </a:r>
            <a:r>
              <a:rPr lang="fr-FR" sz="1200" dirty="0"/>
              <a:t> J et al.  Am J </a:t>
            </a:r>
            <a:r>
              <a:rPr lang="fr-FR" sz="1200" dirty="0" err="1"/>
              <a:t>Surg</a:t>
            </a:r>
            <a:r>
              <a:rPr lang="fr-FR" sz="1200" dirty="0"/>
              <a:t>  1996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521A33-62C1-004D-9C1F-FAB05177265B}"/>
              </a:ext>
            </a:extLst>
          </p:cNvPr>
          <p:cNvSpPr txBox="1"/>
          <p:nvPr/>
        </p:nvSpPr>
        <p:spPr>
          <a:xfrm>
            <a:off x="410180" y="1692477"/>
            <a:ext cx="11371639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Prospectif,  observationnelle, 87 patients en choc septique, lactate initial et durée d’</a:t>
            </a:r>
            <a:r>
              <a:rPr lang="fr-FR" b="1" dirty="0" err="1"/>
              <a:t>hyperlactatémie</a:t>
            </a:r>
            <a:r>
              <a:rPr lang="fr-FR" b="1" dirty="0"/>
              <a:t> &gt;2,  </a:t>
            </a:r>
          </a:p>
          <a:p>
            <a:pPr algn="ctr"/>
            <a:r>
              <a:rPr lang="fr-FR" b="1" dirty="0"/>
              <a:t>Mortalité et défaillance d’organe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6EB685-D127-FC4C-A215-E5268687A9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988" y="2581462"/>
            <a:ext cx="4368800" cy="3492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964892-8C78-0948-AE0C-6A30786514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7092" y="2860862"/>
            <a:ext cx="4368800" cy="32131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1324D0-9D37-AF4C-9A80-9BF4B40E2EF9}"/>
              </a:ext>
            </a:extLst>
          </p:cNvPr>
          <p:cNvSpPr txBox="1"/>
          <p:nvPr/>
        </p:nvSpPr>
        <p:spPr>
          <a:xfrm>
            <a:off x="1591308" y="6204697"/>
            <a:ext cx="9304022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 persistance de l’</a:t>
            </a:r>
            <a:r>
              <a:rPr lang="fr-FR" b="1" dirty="0" err="1"/>
              <a:t>hyperlactatémie</a:t>
            </a:r>
            <a:r>
              <a:rPr lang="fr-FR" b="1" dirty="0"/>
              <a:t> est associée à la défaillance d’organe et au décès</a:t>
            </a:r>
          </a:p>
        </p:txBody>
      </p:sp>
    </p:spTree>
    <p:extLst>
      <p:ext uri="{BB962C8B-B14F-4D97-AF65-F5344CB8AC3E}">
        <p14:creationId xmlns:p14="http://schemas.microsoft.com/office/powerpoint/2010/main" val="3292310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E486B9-F97B-2D4B-B560-C78138FA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456" y="416052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Quelle est la valeur de la clairance du lactate?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6EDDA1-A1D7-ED45-932B-37C736727AD4}"/>
              </a:ext>
            </a:extLst>
          </p:cNvPr>
          <p:cNvSpPr txBox="1"/>
          <p:nvPr/>
        </p:nvSpPr>
        <p:spPr>
          <a:xfrm>
            <a:off x="10055710" y="6581001"/>
            <a:ext cx="213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Nguyen et al. </a:t>
            </a:r>
            <a:r>
              <a:rPr lang="fr-FR" sz="1200" i="1" dirty="0" err="1"/>
              <a:t>Crit</a:t>
            </a:r>
            <a:r>
              <a:rPr lang="fr-FR" sz="1200" i="1" dirty="0"/>
              <a:t> care </a:t>
            </a:r>
            <a:r>
              <a:rPr lang="fr-FR" sz="1200" i="1" dirty="0" err="1"/>
              <a:t>med</a:t>
            </a:r>
            <a:r>
              <a:rPr lang="fr-FR" sz="1200" i="1" dirty="0"/>
              <a:t> 2004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F1B162-C5E8-FB4A-AA61-78934731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661" y="2355715"/>
            <a:ext cx="5305360" cy="13168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9DFC81-FBE8-5C46-9009-DA4EC01865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4733" y="2369975"/>
            <a:ext cx="5223998" cy="3765809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09CCF467-D076-234F-949A-19E40C4F0378}"/>
              </a:ext>
            </a:extLst>
          </p:cNvPr>
          <p:cNvGrpSpPr/>
          <p:nvPr/>
        </p:nvGrpSpPr>
        <p:grpSpPr>
          <a:xfrm>
            <a:off x="245059" y="3705124"/>
            <a:ext cx="6059843" cy="2705100"/>
            <a:chOff x="245059" y="3705124"/>
            <a:chExt cx="6059843" cy="27051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015DCB7-F2EF-3747-83AA-4191610CF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284"/>
            <a:stretch/>
          </p:blipFill>
          <p:spPr>
            <a:xfrm>
              <a:off x="245059" y="3705124"/>
              <a:ext cx="2516802" cy="27051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35F1F30-1DCB-8141-A5D2-1856E3D4E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520" r="33079"/>
            <a:stretch/>
          </p:blipFill>
          <p:spPr>
            <a:xfrm>
              <a:off x="2761861" y="3705124"/>
              <a:ext cx="2034075" cy="270510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465E8F5-6BB7-B94E-9587-90DA508C5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82"/>
            <a:stretch/>
          </p:blipFill>
          <p:spPr>
            <a:xfrm>
              <a:off x="4795936" y="3705124"/>
              <a:ext cx="1508966" cy="2705100"/>
            </a:xfrm>
            <a:prstGeom prst="rect">
              <a:avLst/>
            </a:prstGeom>
          </p:spPr>
        </p:pic>
      </p:grpSp>
      <p:sp>
        <p:nvSpPr>
          <p:cNvPr id="17" name="Forme libre 16">
            <a:extLst>
              <a:ext uri="{FF2B5EF4-FFF2-40B4-BE49-F238E27FC236}">
                <a16:creationId xmlns:a16="http://schemas.microsoft.com/office/drawing/2014/main" id="{CB821DD5-53ED-A24C-8BDC-7ED526DEA6F6}"/>
              </a:ext>
            </a:extLst>
          </p:cNvPr>
          <p:cNvSpPr/>
          <p:nvPr/>
        </p:nvSpPr>
        <p:spPr>
          <a:xfrm>
            <a:off x="7421787" y="2709541"/>
            <a:ext cx="3921261" cy="2064412"/>
          </a:xfrm>
          <a:custGeom>
            <a:avLst/>
            <a:gdLst>
              <a:gd name="connsiteX0" fmla="*/ 3921261 w 3921261"/>
              <a:gd name="connsiteY0" fmla="*/ 2053193 h 2064412"/>
              <a:gd name="connsiteX1" fmla="*/ 2563685 w 3921261"/>
              <a:gd name="connsiteY1" fmla="*/ 2064412 h 2064412"/>
              <a:gd name="connsiteX2" fmla="*/ 2558076 w 3921261"/>
              <a:gd name="connsiteY2" fmla="*/ 1957826 h 2064412"/>
              <a:gd name="connsiteX3" fmla="*/ 1963435 w 3921261"/>
              <a:gd name="connsiteY3" fmla="*/ 1980265 h 2064412"/>
              <a:gd name="connsiteX4" fmla="*/ 1963435 w 3921261"/>
              <a:gd name="connsiteY4" fmla="*/ 1873679 h 2064412"/>
              <a:gd name="connsiteX5" fmla="*/ 1716603 w 3921261"/>
              <a:gd name="connsiteY5" fmla="*/ 1879288 h 2064412"/>
              <a:gd name="connsiteX6" fmla="*/ 1705384 w 3921261"/>
              <a:gd name="connsiteY6" fmla="*/ 1772702 h 2064412"/>
              <a:gd name="connsiteX7" fmla="*/ 1391234 w 3921261"/>
              <a:gd name="connsiteY7" fmla="*/ 1778312 h 2064412"/>
              <a:gd name="connsiteX8" fmla="*/ 1391234 w 3921261"/>
              <a:gd name="connsiteY8" fmla="*/ 1682945 h 2064412"/>
              <a:gd name="connsiteX9" fmla="*/ 925619 w 3921261"/>
              <a:gd name="connsiteY9" fmla="*/ 1694165 h 2064412"/>
              <a:gd name="connsiteX10" fmla="*/ 914400 w 3921261"/>
              <a:gd name="connsiteY10" fmla="*/ 1486601 h 2064412"/>
              <a:gd name="connsiteX11" fmla="*/ 712446 w 3921261"/>
              <a:gd name="connsiteY11" fmla="*/ 1486601 h 2064412"/>
              <a:gd name="connsiteX12" fmla="*/ 706836 w 3921261"/>
              <a:gd name="connsiteY12" fmla="*/ 1402454 h 2064412"/>
              <a:gd name="connsiteX13" fmla="*/ 589030 w 3921261"/>
              <a:gd name="connsiteY13" fmla="*/ 1402454 h 2064412"/>
              <a:gd name="connsiteX14" fmla="*/ 589030 w 3921261"/>
              <a:gd name="connsiteY14" fmla="*/ 1301477 h 2064412"/>
              <a:gd name="connsiteX15" fmla="*/ 190733 w 3921261"/>
              <a:gd name="connsiteY15" fmla="*/ 1307087 h 2064412"/>
              <a:gd name="connsiteX16" fmla="*/ 207563 w 3921261"/>
              <a:gd name="connsiteY16" fmla="*/ 1032206 h 2064412"/>
              <a:gd name="connsiteX17" fmla="*/ 140245 w 3921261"/>
              <a:gd name="connsiteY17" fmla="*/ 1020987 h 2064412"/>
              <a:gd name="connsiteX18" fmla="*/ 134635 w 3921261"/>
              <a:gd name="connsiteY18" fmla="*/ 566592 h 2064412"/>
              <a:gd name="connsiteX19" fmla="*/ 61707 w 3921261"/>
              <a:gd name="connsiteY19" fmla="*/ 560982 h 2064412"/>
              <a:gd name="connsiteX20" fmla="*/ 72927 w 3921261"/>
              <a:gd name="connsiteY20" fmla="*/ 5610 h 2064412"/>
              <a:gd name="connsiteX21" fmla="*/ 0 w 3921261"/>
              <a:gd name="connsiteY21" fmla="*/ 0 h 2064412"/>
              <a:gd name="connsiteX22" fmla="*/ 0 w 3921261"/>
              <a:gd name="connsiteY22" fmla="*/ 0 h 2064412"/>
              <a:gd name="connsiteX23" fmla="*/ 0 w 3921261"/>
              <a:gd name="connsiteY23" fmla="*/ 0 h 206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21261" h="2064412">
                <a:moveTo>
                  <a:pt x="3921261" y="2053193"/>
                </a:moveTo>
                <a:lnTo>
                  <a:pt x="2563685" y="2064412"/>
                </a:lnTo>
                <a:lnTo>
                  <a:pt x="2558076" y="1957826"/>
                </a:lnTo>
                <a:lnTo>
                  <a:pt x="1963435" y="1980265"/>
                </a:lnTo>
                <a:lnTo>
                  <a:pt x="1963435" y="1873679"/>
                </a:lnTo>
                <a:lnTo>
                  <a:pt x="1716603" y="1879288"/>
                </a:lnTo>
                <a:lnTo>
                  <a:pt x="1705384" y="1772702"/>
                </a:lnTo>
                <a:lnTo>
                  <a:pt x="1391234" y="1778312"/>
                </a:lnTo>
                <a:lnTo>
                  <a:pt x="1391234" y="1682945"/>
                </a:lnTo>
                <a:lnTo>
                  <a:pt x="925619" y="1694165"/>
                </a:lnTo>
                <a:lnTo>
                  <a:pt x="914400" y="1486601"/>
                </a:lnTo>
                <a:lnTo>
                  <a:pt x="712446" y="1486601"/>
                </a:lnTo>
                <a:lnTo>
                  <a:pt x="706836" y="1402454"/>
                </a:lnTo>
                <a:lnTo>
                  <a:pt x="589030" y="1402454"/>
                </a:lnTo>
                <a:lnTo>
                  <a:pt x="589030" y="1301477"/>
                </a:lnTo>
                <a:lnTo>
                  <a:pt x="190733" y="1307087"/>
                </a:lnTo>
                <a:lnTo>
                  <a:pt x="207563" y="1032206"/>
                </a:lnTo>
                <a:lnTo>
                  <a:pt x="140245" y="1020987"/>
                </a:lnTo>
                <a:lnTo>
                  <a:pt x="134635" y="566592"/>
                </a:lnTo>
                <a:lnTo>
                  <a:pt x="61707" y="560982"/>
                </a:lnTo>
                <a:lnTo>
                  <a:pt x="72927" y="561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77AAB3AE-1891-3146-8FE9-0F7EE5CC09CE}"/>
              </a:ext>
            </a:extLst>
          </p:cNvPr>
          <p:cNvSpPr/>
          <p:nvPr/>
        </p:nvSpPr>
        <p:spPr>
          <a:xfrm>
            <a:off x="7410567" y="2760029"/>
            <a:ext cx="3943700" cy="1172452"/>
          </a:xfrm>
          <a:custGeom>
            <a:avLst/>
            <a:gdLst>
              <a:gd name="connsiteX0" fmla="*/ 3943700 w 3943700"/>
              <a:gd name="connsiteY0" fmla="*/ 1161232 h 1172452"/>
              <a:gd name="connsiteX1" fmla="*/ 3691259 w 3943700"/>
              <a:gd name="connsiteY1" fmla="*/ 1172452 h 1172452"/>
              <a:gd name="connsiteX2" fmla="*/ 3685649 w 3943700"/>
              <a:gd name="connsiteY2" fmla="*/ 1110744 h 1172452"/>
              <a:gd name="connsiteX3" fmla="*/ 3478086 w 3943700"/>
              <a:gd name="connsiteY3" fmla="*/ 1116354 h 1172452"/>
              <a:gd name="connsiteX4" fmla="*/ 3478086 w 3943700"/>
              <a:gd name="connsiteY4" fmla="*/ 1088305 h 1172452"/>
              <a:gd name="connsiteX5" fmla="*/ 3416378 w 3943700"/>
              <a:gd name="connsiteY5" fmla="*/ 1088305 h 1172452"/>
              <a:gd name="connsiteX6" fmla="*/ 3416378 w 3943700"/>
              <a:gd name="connsiteY6" fmla="*/ 1088305 h 1172452"/>
              <a:gd name="connsiteX7" fmla="*/ 3191985 w 3943700"/>
              <a:gd name="connsiteY7" fmla="*/ 1082695 h 1172452"/>
              <a:gd name="connsiteX8" fmla="*/ 3191985 w 3943700"/>
              <a:gd name="connsiteY8" fmla="*/ 1015377 h 1172452"/>
              <a:gd name="connsiteX9" fmla="*/ 1789531 w 3943700"/>
              <a:gd name="connsiteY9" fmla="*/ 1037816 h 1172452"/>
              <a:gd name="connsiteX10" fmla="*/ 1783921 w 3943700"/>
              <a:gd name="connsiteY10" fmla="*/ 976108 h 1172452"/>
              <a:gd name="connsiteX11" fmla="*/ 1469772 w 3943700"/>
              <a:gd name="connsiteY11" fmla="*/ 981718 h 1172452"/>
              <a:gd name="connsiteX12" fmla="*/ 1452942 w 3943700"/>
              <a:gd name="connsiteY12" fmla="*/ 886351 h 1172452"/>
              <a:gd name="connsiteX13" fmla="*/ 1194891 w 3943700"/>
              <a:gd name="connsiteY13" fmla="*/ 880742 h 1172452"/>
              <a:gd name="connsiteX14" fmla="*/ 1194891 w 3943700"/>
              <a:gd name="connsiteY14" fmla="*/ 796594 h 1172452"/>
              <a:gd name="connsiteX15" fmla="*/ 802204 w 3943700"/>
              <a:gd name="connsiteY15" fmla="*/ 796594 h 1172452"/>
              <a:gd name="connsiteX16" fmla="*/ 796594 w 3943700"/>
              <a:gd name="connsiteY16" fmla="*/ 695618 h 1172452"/>
              <a:gd name="connsiteX17" fmla="*/ 718056 w 3943700"/>
              <a:gd name="connsiteY17" fmla="*/ 701227 h 1172452"/>
              <a:gd name="connsiteX18" fmla="*/ 712446 w 3943700"/>
              <a:gd name="connsiteY18" fmla="*/ 628300 h 1172452"/>
              <a:gd name="connsiteX19" fmla="*/ 622689 w 3943700"/>
              <a:gd name="connsiteY19" fmla="*/ 628300 h 1172452"/>
              <a:gd name="connsiteX20" fmla="*/ 617080 w 3943700"/>
              <a:gd name="connsiteY20" fmla="*/ 555372 h 1172452"/>
              <a:gd name="connsiteX21" fmla="*/ 342199 w 3943700"/>
              <a:gd name="connsiteY21" fmla="*/ 555372 h 1172452"/>
              <a:gd name="connsiteX22" fmla="*/ 342199 w 3943700"/>
              <a:gd name="connsiteY22" fmla="*/ 431956 h 1172452"/>
              <a:gd name="connsiteX23" fmla="*/ 263661 w 3943700"/>
              <a:gd name="connsiteY23" fmla="*/ 431956 h 1172452"/>
              <a:gd name="connsiteX24" fmla="*/ 263661 w 3943700"/>
              <a:gd name="connsiteY24" fmla="*/ 370248 h 1172452"/>
              <a:gd name="connsiteX25" fmla="*/ 190734 w 3943700"/>
              <a:gd name="connsiteY25" fmla="*/ 370248 h 1172452"/>
              <a:gd name="connsiteX26" fmla="*/ 190734 w 3943700"/>
              <a:gd name="connsiteY26" fmla="*/ 280491 h 1172452"/>
              <a:gd name="connsiteX27" fmla="*/ 134635 w 3943700"/>
              <a:gd name="connsiteY27" fmla="*/ 274881 h 1172452"/>
              <a:gd name="connsiteX28" fmla="*/ 134635 w 3943700"/>
              <a:gd name="connsiteY28" fmla="*/ 151465 h 1172452"/>
              <a:gd name="connsiteX29" fmla="*/ 72927 w 3943700"/>
              <a:gd name="connsiteY29" fmla="*/ 134636 h 1172452"/>
              <a:gd name="connsiteX30" fmla="*/ 67318 w 3943700"/>
              <a:gd name="connsiteY30" fmla="*/ 0 h 1172452"/>
              <a:gd name="connsiteX31" fmla="*/ 0 w 3943700"/>
              <a:gd name="connsiteY31" fmla="*/ 5610 h 11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43700" h="1172452">
                <a:moveTo>
                  <a:pt x="3943700" y="1161232"/>
                </a:moveTo>
                <a:lnTo>
                  <a:pt x="3691259" y="1172452"/>
                </a:lnTo>
                <a:lnTo>
                  <a:pt x="3685649" y="1110744"/>
                </a:lnTo>
                <a:lnTo>
                  <a:pt x="3478086" y="1116354"/>
                </a:lnTo>
                <a:lnTo>
                  <a:pt x="3478086" y="1088305"/>
                </a:lnTo>
                <a:lnTo>
                  <a:pt x="3416378" y="1088305"/>
                </a:lnTo>
                <a:lnTo>
                  <a:pt x="3416378" y="1088305"/>
                </a:lnTo>
                <a:lnTo>
                  <a:pt x="3191985" y="1082695"/>
                </a:lnTo>
                <a:lnTo>
                  <a:pt x="3191985" y="1015377"/>
                </a:lnTo>
                <a:lnTo>
                  <a:pt x="1789531" y="1037816"/>
                </a:lnTo>
                <a:lnTo>
                  <a:pt x="1783921" y="976108"/>
                </a:lnTo>
                <a:lnTo>
                  <a:pt x="1469772" y="981718"/>
                </a:lnTo>
                <a:lnTo>
                  <a:pt x="1452942" y="886351"/>
                </a:lnTo>
                <a:lnTo>
                  <a:pt x="1194891" y="880742"/>
                </a:lnTo>
                <a:lnTo>
                  <a:pt x="1194891" y="796594"/>
                </a:lnTo>
                <a:lnTo>
                  <a:pt x="802204" y="796594"/>
                </a:lnTo>
                <a:lnTo>
                  <a:pt x="796594" y="695618"/>
                </a:lnTo>
                <a:lnTo>
                  <a:pt x="718056" y="701227"/>
                </a:lnTo>
                <a:lnTo>
                  <a:pt x="712446" y="628300"/>
                </a:lnTo>
                <a:lnTo>
                  <a:pt x="622689" y="628300"/>
                </a:lnTo>
                <a:lnTo>
                  <a:pt x="617080" y="555372"/>
                </a:lnTo>
                <a:lnTo>
                  <a:pt x="342199" y="555372"/>
                </a:lnTo>
                <a:lnTo>
                  <a:pt x="342199" y="431956"/>
                </a:lnTo>
                <a:lnTo>
                  <a:pt x="263661" y="431956"/>
                </a:lnTo>
                <a:lnTo>
                  <a:pt x="263661" y="370248"/>
                </a:lnTo>
                <a:lnTo>
                  <a:pt x="190734" y="370248"/>
                </a:lnTo>
                <a:lnTo>
                  <a:pt x="190734" y="280491"/>
                </a:lnTo>
                <a:lnTo>
                  <a:pt x="134635" y="274881"/>
                </a:lnTo>
                <a:lnTo>
                  <a:pt x="134635" y="151465"/>
                </a:lnTo>
                <a:lnTo>
                  <a:pt x="72927" y="134636"/>
                </a:lnTo>
                <a:lnTo>
                  <a:pt x="67318" y="0"/>
                </a:lnTo>
                <a:lnTo>
                  <a:pt x="0" y="5610"/>
                </a:lnTo>
              </a:path>
            </a:pathLst>
          </a:custGeom>
          <a:noFill/>
          <a:ln w="38100">
            <a:solidFill>
              <a:srgbClr val="00F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EDD47-F308-D143-933F-744BB15C544D}"/>
              </a:ext>
            </a:extLst>
          </p:cNvPr>
          <p:cNvSpPr/>
          <p:nvPr/>
        </p:nvSpPr>
        <p:spPr>
          <a:xfrm>
            <a:off x="898902" y="5889098"/>
            <a:ext cx="4651517" cy="2619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B4F511B-EECE-804C-9F94-28407D8B2A0A}"/>
              </a:ext>
            </a:extLst>
          </p:cNvPr>
          <p:cNvSpPr txBox="1"/>
          <p:nvPr/>
        </p:nvSpPr>
        <p:spPr>
          <a:xfrm>
            <a:off x="3419896" y="6410224"/>
            <a:ext cx="5733301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 clairance du lactate est associé au pronostic vital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33AA6DF-AACF-E943-B744-A4E64233A5EF}"/>
              </a:ext>
            </a:extLst>
          </p:cNvPr>
          <p:cNvSpPr txBox="1"/>
          <p:nvPr/>
        </p:nvSpPr>
        <p:spPr>
          <a:xfrm>
            <a:off x="1668756" y="1664208"/>
            <a:ext cx="8895127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Monocentrique, observationnelle, 111 patients en sepsis sévère ou choc septique, </a:t>
            </a:r>
          </a:p>
          <a:p>
            <a:pPr algn="ctr"/>
            <a:r>
              <a:rPr lang="fr-FR" b="1" dirty="0"/>
              <a:t>clairance à 6H, mortalité à 60 j</a:t>
            </a:r>
          </a:p>
        </p:txBody>
      </p:sp>
    </p:spTree>
    <p:extLst>
      <p:ext uri="{BB962C8B-B14F-4D97-AF65-F5344CB8AC3E}">
        <p14:creationId xmlns:p14="http://schemas.microsoft.com/office/powerpoint/2010/main" val="216350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40741-1F48-274E-A0D7-B9D5AED6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50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Quel est le bénéfice d’une réanimation centrée sur la clairance du lactate?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7E7DAF-340A-4844-BF13-9408FBE25E78}"/>
              </a:ext>
            </a:extLst>
          </p:cNvPr>
          <p:cNvSpPr txBox="1"/>
          <p:nvPr/>
        </p:nvSpPr>
        <p:spPr>
          <a:xfrm>
            <a:off x="9182394" y="6557260"/>
            <a:ext cx="300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Jansen et al. Am J </a:t>
            </a:r>
            <a:r>
              <a:rPr lang="fr-FR" sz="1200" dirty="0" err="1"/>
              <a:t>Respir</a:t>
            </a:r>
            <a:r>
              <a:rPr lang="fr-FR" sz="1200" dirty="0"/>
              <a:t> </a:t>
            </a:r>
            <a:r>
              <a:rPr lang="fr-FR" sz="1200" dirty="0" err="1"/>
              <a:t>Crit</a:t>
            </a:r>
            <a:r>
              <a:rPr lang="fr-FR" sz="1200" dirty="0"/>
              <a:t> Care Med. 2012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29B816-2F37-064C-A26C-0925AB346E8F}"/>
              </a:ext>
            </a:extLst>
          </p:cNvPr>
          <p:cNvSpPr txBox="1"/>
          <p:nvPr/>
        </p:nvSpPr>
        <p:spPr>
          <a:xfrm>
            <a:off x="324934" y="1755745"/>
            <a:ext cx="11542134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Multicentrique, groupe contrôle sans mesure du lactate versus objectif clairance de 20% du lactate en 2H,</a:t>
            </a:r>
          </a:p>
          <a:p>
            <a:pPr algn="ctr"/>
            <a:r>
              <a:rPr lang="fr-FR" b="1" dirty="0"/>
              <a:t>mortalité hospitalière, fluide et vasopresseur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6CCFA8-0C9B-B444-BA49-CC2CED44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261272" y="2402076"/>
            <a:ext cx="5172182" cy="39605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F81281-A5DC-6B41-AB82-2E85D451E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t="16765"/>
          <a:stretch/>
        </p:blipFill>
        <p:spPr>
          <a:xfrm>
            <a:off x="874716" y="2528873"/>
            <a:ext cx="4889500" cy="14270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32C9B0-780E-404F-9EA5-D0CA5AF14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t="15084" b="2865"/>
          <a:stretch/>
        </p:blipFill>
        <p:spPr>
          <a:xfrm>
            <a:off x="836616" y="3955927"/>
            <a:ext cx="4965700" cy="29177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6B57F6B-A52A-044B-8205-F1C744C8F6B5}"/>
              </a:ext>
            </a:extLst>
          </p:cNvPr>
          <p:cNvSpPr txBox="1"/>
          <p:nvPr/>
        </p:nvSpPr>
        <p:spPr>
          <a:xfrm>
            <a:off x="0" y="32424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F1C9F2-0683-AF43-82D3-306A9ACF0DE0}"/>
              </a:ext>
            </a:extLst>
          </p:cNvPr>
          <p:cNvSpPr txBox="1"/>
          <p:nvPr/>
        </p:nvSpPr>
        <p:spPr>
          <a:xfrm>
            <a:off x="-3970" y="439478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Fluides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989D2158-E7E6-964B-9490-C657FC55ABF0}"/>
              </a:ext>
            </a:extLst>
          </p:cNvPr>
          <p:cNvSpPr/>
          <p:nvPr/>
        </p:nvSpPr>
        <p:spPr>
          <a:xfrm>
            <a:off x="7762808" y="2685650"/>
            <a:ext cx="3459374" cy="824879"/>
          </a:xfrm>
          <a:custGeom>
            <a:avLst/>
            <a:gdLst>
              <a:gd name="connsiteX0" fmla="*/ 3459374 w 3459374"/>
              <a:gd name="connsiteY0" fmla="*/ 818484 h 824879"/>
              <a:gd name="connsiteX1" fmla="*/ 1943900 w 3459374"/>
              <a:gd name="connsiteY1" fmla="*/ 824879 h 824879"/>
              <a:gd name="connsiteX2" fmla="*/ 690596 w 3459374"/>
              <a:gd name="connsiteY2" fmla="*/ 812090 h 824879"/>
              <a:gd name="connsiteX3" fmla="*/ 690596 w 3459374"/>
              <a:gd name="connsiteY3" fmla="*/ 812090 h 824879"/>
              <a:gd name="connsiteX4" fmla="*/ 505158 w 3459374"/>
              <a:gd name="connsiteY4" fmla="*/ 748146 h 824879"/>
              <a:gd name="connsiteX5" fmla="*/ 409242 w 3459374"/>
              <a:gd name="connsiteY5" fmla="*/ 690596 h 824879"/>
              <a:gd name="connsiteX6" fmla="*/ 306932 w 3459374"/>
              <a:gd name="connsiteY6" fmla="*/ 633047 h 824879"/>
              <a:gd name="connsiteX7" fmla="*/ 230199 w 3459374"/>
              <a:gd name="connsiteY7" fmla="*/ 633047 h 824879"/>
              <a:gd name="connsiteX8" fmla="*/ 204621 w 3459374"/>
              <a:gd name="connsiteY8" fmla="*/ 581891 h 824879"/>
              <a:gd name="connsiteX9" fmla="*/ 204621 w 3459374"/>
              <a:gd name="connsiteY9" fmla="*/ 581891 h 824879"/>
              <a:gd name="connsiteX10" fmla="*/ 127889 w 3459374"/>
              <a:gd name="connsiteY10" fmla="*/ 524342 h 824879"/>
              <a:gd name="connsiteX11" fmla="*/ 70339 w 3459374"/>
              <a:gd name="connsiteY11" fmla="*/ 466792 h 824879"/>
              <a:gd name="connsiteX12" fmla="*/ 38367 w 3459374"/>
              <a:gd name="connsiteY12" fmla="*/ 364481 h 824879"/>
              <a:gd name="connsiteX13" fmla="*/ 19184 w 3459374"/>
              <a:gd name="connsiteY13" fmla="*/ 236593 h 824879"/>
              <a:gd name="connsiteX14" fmla="*/ 0 w 3459374"/>
              <a:gd name="connsiteY14" fmla="*/ 0 h 82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9374" h="824879">
                <a:moveTo>
                  <a:pt x="3459374" y="818484"/>
                </a:moveTo>
                <a:lnTo>
                  <a:pt x="1943900" y="824879"/>
                </a:lnTo>
                <a:lnTo>
                  <a:pt x="690596" y="812090"/>
                </a:lnTo>
                <a:lnTo>
                  <a:pt x="690596" y="812090"/>
                </a:lnTo>
                <a:lnTo>
                  <a:pt x="505158" y="748146"/>
                </a:lnTo>
                <a:lnTo>
                  <a:pt x="409242" y="690596"/>
                </a:lnTo>
                <a:lnTo>
                  <a:pt x="306932" y="633047"/>
                </a:lnTo>
                <a:lnTo>
                  <a:pt x="230199" y="633047"/>
                </a:lnTo>
                <a:lnTo>
                  <a:pt x="204621" y="581891"/>
                </a:lnTo>
                <a:lnTo>
                  <a:pt x="204621" y="581891"/>
                </a:lnTo>
                <a:lnTo>
                  <a:pt x="127889" y="524342"/>
                </a:lnTo>
                <a:lnTo>
                  <a:pt x="70339" y="466792"/>
                </a:lnTo>
                <a:lnTo>
                  <a:pt x="38367" y="364481"/>
                </a:lnTo>
                <a:lnTo>
                  <a:pt x="19184" y="236593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F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E37769C1-B557-8046-A258-00C33E88B3C0}"/>
              </a:ext>
            </a:extLst>
          </p:cNvPr>
          <p:cNvSpPr/>
          <p:nvPr/>
        </p:nvSpPr>
        <p:spPr>
          <a:xfrm>
            <a:off x="7871513" y="3261147"/>
            <a:ext cx="3344274" cy="511552"/>
          </a:xfrm>
          <a:custGeom>
            <a:avLst/>
            <a:gdLst>
              <a:gd name="connsiteX0" fmla="*/ 3344274 w 3344274"/>
              <a:gd name="connsiteY0" fmla="*/ 511552 h 511552"/>
              <a:gd name="connsiteX1" fmla="*/ 1413164 w 3344274"/>
              <a:gd name="connsiteY1" fmla="*/ 505158 h 511552"/>
              <a:gd name="connsiteX2" fmla="*/ 1106232 w 3344274"/>
              <a:gd name="connsiteY2" fmla="*/ 485975 h 511552"/>
              <a:gd name="connsiteX3" fmla="*/ 1048683 w 3344274"/>
              <a:gd name="connsiteY3" fmla="*/ 454003 h 511552"/>
              <a:gd name="connsiteX4" fmla="*/ 786512 w 3344274"/>
              <a:gd name="connsiteY4" fmla="*/ 428425 h 511552"/>
              <a:gd name="connsiteX5" fmla="*/ 703385 w 3344274"/>
              <a:gd name="connsiteY5" fmla="*/ 364481 h 511552"/>
              <a:gd name="connsiteX6" fmla="*/ 549919 w 3344274"/>
              <a:gd name="connsiteY6" fmla="*/ 364481 h 511552"/>
              <a:gd name="connsiteX7" fmla="*/ 434820 w 3344274"/>
              <a:gd name="connsiteY7" fmla="*/ 319720 h 511552"/>
              <a:gd name="connsiteX8" fmla="*/ 287749 w 3344274"/>
              <a:gd name="connsiteY8" fmla="*/ 255776 h 511552"/>
              <a:gd name="connsiteX9" fmla="*/ 204621 w 3344274"/>
              <a:gd name="connsiteY9" fmla="*/ 230198 h 511552"/>
              <a:gd name="connsiteX10" fmla="*/ 127888 w 3344274"/>
              <a:gd name="connsiteY10" fmla="*/ 179043 h 511552"/>
              <a:gd name="connsiteX11" fmla="*/ 70339 w 3344274"/>
              <a:gd name="connsiteY11" fmla="*/ 140677 h 511552"/>
              <a:gd name="connsiteX12" fmla="*/ 0 w 3344274"/>
              <a:gd name="connsiteY12" fmla="*/ 0 h 51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4274" h="511552">
                <a:moveTo>
                  <a:pt x="3344274" y="511552"/>
                </a:moveTo>
                <a:lnTo>
                  <a:pt x="1413164" y="505158"/>
                </a:lnTo>
                <a:lnTo>
                  <a:pt x="1106232" y="485975"/>
                </a:lnTo>
                <a:lnTo>
                  <a:pt x="1048683" y="454003"/>
                </a:lnTo>
                <a:lnTo>
                  <a:pt x="786512" y="428425"/>
                </a:lnTo>
                <a:lnTo>
                  <a:pt x="703385" y="364481"/>
                </a:lnTo>
                <a:lnTo>
                  <a:pt x="549919" y="364481"/>
                </a:lnTo>
                <a:lnTo>
                  <a:pt x="434820" y="319720"/>
                </a:lnTo>
                <a:lnTo>
                  <a:pt x="287749" y="255776"/>
                </a:lnTo>
                <a:lnTo>
                  <a:pt x="204621" y="230198"/>
                </a:lnTo>
                <a:lnTo>
                  <a:pt x="127888" y="179043"/>
                </a:lnTo>
                <a:lnTo>
                  <a:pt x="70339" y="14067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07BB39-9F7F-C242-AE71-9741CC2BF434}"/>
              </a:ext>
            </a:extLst>
          </p:cNvPr>
          <p:cNvSpPr/>
          <p:nvPr/>
        </p:nvSpPr>
        <p:spPr>
          <a:xfrm>
            <a:off x="938917" y="4300122"/>
            <a:ext cx="4700170" cy="558657"/>
          </a:xfrm>
          <a:prstGeom prst="rect">
            <a:avLst/>
          </a:prstGeom>
          <a:solidFill>
            <a:srgbClr val="FFC000">
              <a:alpha val="3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CEDA938-1A3F-B947-BA3F-E27DEABB3DEB}"/>
              </a:ext>
            </a:extLst>
          </p:cNvPr>
          <p:cNvSpPr txBox="1"/>
          <p:nvPr/>
        </p:nvSpPr>
        <p:spPr>
          <a:xfrm>
            <a:off x="5729379" y="3121839"/>
            <a:ext cx="1249253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Aucune </a:t>
            </a:r>
          </a:p>
          <a:p>
            <a:pPr algn="ctr"/>
            <a:r>
              <a:rPr lang="fr-FR" b="1" dirty="0"/>
              <a:t>différence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5540B1-E3C6-8F49-B679-DEEA8800414A}"/>
              </a:ext>
            </a:extLst>
          </p:cNvPr>
          <p:cNvSpPr txBox="1"/>
          <p:nvPr/>
        </p:nvSpPr>
        <p:spPr>
          <a:xfrm>
            <a:off x="5844090" y="4256284"/>
            <a:ext cx="1019830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Plus de </a:t>
            </a:r>
          </a:p>
          <a:p>
            <a:pPr algn="ctr"/>
            <a:r>
              <a:rPr lang="fr-FR" b="1" dirty="0"/>
              <a:t>fluide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8068EAD-63A9-1840-A5A7-99D37C3D3A5B}"/>
              </a:ext>
            </a:extLst>
          </p:cNvPr>
          <p:cNvSpPr txBox="1"/>
          <p:nvPr/>
        </p:nvSpPr>
        <p:spPr>
          <a:xfrm>
            <a:off x="8691204" y="4382370"/>
            <a:ext cx="2002215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Pas de différence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E08898E-69DC-AF41-9576-428286626ACC}"/>
              </a:ext>
            </a:extLst>
          </p:cNvPr>
          <p:cNvSpPr txBox="1"/>
          <p:nvPr/>
        </p:nvSpPr>
        <p:spPr>
          <a:xfrm>
            <a:off x="6095999" y="6431382"/>
            <a:ext cx="2430665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AUCUN BÉNÉFICE!</a:t>
            </a:r>
          </a:p>
        </p:txBody>
      </p:sp>
    </p:spTree>
    <p:extLst>
      <p:ext uri="{BB962C8B-B14F-4D97-AF65-F5344CB8AC3E}">
        <p14:creationId xmlns:p14="http://schemas.microsoft.com/office/powerpoint/2010/main" val="27856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4DF09-AC77-8642-BBA1-FB774522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1032"/>
            <a:ext cx="7729728" cy="1188720"/>
          </a:xfrm>
        </p:spPr>
        <p:txBody>
          <a:bodyPr/>
          <a:lstStyle/>
          <a:p>
            <a:r>
              <a:rPr lang="fr-FR" dirty="0"/>
              <a:t>Mais…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497A7C-344E-3346-94A9-062FC36FF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t="16765"/>
          <a:stretch/>
        </p:blipFill>
        <p:spPr>
          <a:xfrm>
            <a:off x="952537" y="1663111"/>
            <a:ext cx="4889500" cy="14270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C11A14-C2DC-C642-8271-C38395E825BC}"/>
              </a:ext>
            </a:extLst>
          </p:cNvPr>
          <p:cNvSpPr txBox="1"/>
          <p:nvPr/>
        </p:nvSpPr>
        <p:spPr>
          <a:xfrm>
            <a:off x="77821" y="237663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24187-1CB3-1345-A6D2-9DA58A6B9909}"/>
              </a:ext>
            </a:extLst>
          </p:cNvPr>
          <p:cNvSpPr txBox="1"/>
          <p:nvPr/>
        </p:nvSpPr>
        <p:spPr>
          <a:xfrm>
            <a:off x="5807200" y="2317037"/>
            <a:ext cx="124925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Aucune </a:t>
            </a:r>
          </a:p>
          <a:p>
            <a:pPr algn="ctr"/>
            <a:r>
              <a:rPr lang="fr-FR" b="1" dirty="0"/>
              <a:t>différence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81AA1D-4E78-8643-8EAD-9FDDB85A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071" y="4146527"/>
            <a:ext cx="3448717" cy="2828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821578-4968-5B44-A863-4361A6153F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9223" y="1571180"/>
            <a:ext cx="3566404" cy="27507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3C3707-632A-A648-B6FD-DE19637E806F}"/>
              </a:ext>
            </a:extLst>
          </p:cNvPr>
          <p:cNvSpPr txBox="1"/>
          <p:nvPr/>
        </p:nvSpPr>
        <p:spPr>
          <a:xfrm>
            <a:off x="9858236" y="3491816"/>
            <a:ext cx="210570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Moins d’inotropes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7AE72F-277F-2F4C-8E4B-47FC84AAA159}"/>
              </a:ext>
            </a:extLst>
          </p:cNvPr>
          <p:cNvSpPr txBox="1"/>
          <p:nvPr/>
        </p:nvSpPr>
        <p:spPr>
          <a:xfrm>
            <a:off x="9996508" y="6107002"/>
            <a:ext cx="1829155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VM plus courte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96B2A3F-46D0-3041-B726-7274933005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872482" y="2946545"/>
            <a:ext cx="4987291" cy="408957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F5C533F-2370-6449-A2E9-5F9AA7962437}"/>
              </a:ext>
            </a:extLst>
          </p:cNvPr>
          <p:cNvSpPr txBox="1"/>
          <p:nvPr/>
        </p:nvSpPr>
        <p:spPr>
          <a:xfrm>
            <a:off x="120973" y="4914609"/>
            <a:ext cx="1911677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Vasodilatateurs </a:t>
            </a:r>
          </a:p>
          <a:p>
            <a:r>
              <a:rPr lang="fr-FR" b="1" dirty="0"/>
              <a:t>si SCVO</a:t>
            </a:r>
            <a:r>
              <a:rPr lang="fr-FR" b="1" baseline="-25000" dirty="0"/>
              <a:t>2</a:t>
            </a:r>
            <a:r>
              <a:rPr lang="fr-FR" b="1" dirty="0"/>
              <a:t>&gt; 70%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FA46FC-EEE6-8A45-931F-FF6992BA2DCA}"/>
              </a:ext>
            </a:extLst>
          </p:cNvPr>
          <p:cNvSpPr txBox="1"/>
          <p:nvPr/>
        </p:nvSpPr>
        <p:spPr>
          <a:xfrm>
            <a:off x="5060609" y="5726576"/>
            <a:ext cx="3466799" cy="830997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Très probablement bénéfique </a:t>
            </a:r>
          </a:p>
          <a:p>
            <a:pPr algn="ctr"/>
            <a:r>
              <a:rPr lang="fr-FR" sz="1600" b="1" dirty="0"/>
              <a:t>mais moins </a:t>
            </a:r>
          </a:p>
          <a:p>
            <a:pPr algn="ctr"/>
            <a:r>
              <a:rPr lang="fr-FR" sz="1600" b="1" dirty="0"/>
              <a:t>que ce que l’on pouvait imaginer</a:t>
            </a:r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CAA20A79-2E5D-EB4B-9923-5A7E3F218B7A}"/>
              </a:ext>
            </a:extLst>
          </p:cNvPr>
          <p:cNvSpPr/>
          <p:nvPr/>
        </p:nvSpPr>
        <p:spPr>
          <a:xfrm>
            <a:off x="9200005" y="1903097"/>
            <a:ext cx="1524000" cy="2018852"/>
          </a:xfrm>
          <a:custGeom>
            <a:avLst/>
            <a:gdLst>
              <a:gd name="connsiteX0" fmla="*/ 1524000 w 1524000"/>
              <a:gd name="connsiteY0" fmla="*/ 0 h 2018852"/>
              <a:gd name="connsiteX1" fmla="*/ 1520414 w 1524000"/>
              <a:gd name="connsiteY1" fmla="*/ 383690 h 2018852"/>
              <a:gd name="connsiteX2" fmla="*/ 1097280 w 1524000"/>
              <a:gd name="connsiteY2" fmla="*/ 369346 h 2018852"/>
              <a:gd name="connsiteX3" fmla="*/ 1090108 w 1524000"/>
              <a:gd name="connsiteY3" fmla="*/ 595257 h 2018852"/>
              <a:gd name="connsiteX4" fmla="*/ 656216 w 1524000"/>
              <a:gd name="connsiteY4" fmla="*/ 591671 h 2018852"/>
              <a:gd name="connsiteX5" fmla="*/ 659802 w 1524000"/>
              <a:gd name="connsiteY5" fmla="*/ 742278 h 2018852"/>
              <a:gd name="connsiteX6" fmla="*/ 566569 w 1524000"/>
              <a:gd name="connsiteY6" fmla="*/ 742278 h 2018852"/>
              <a:gd name="connsiteX7" fmla="*/ 566569 w 1524000"/>
              <a:gd name="connsiteY7" fmla="*/ 1029149 h 2018852"/>
              <a:gd name="connsiteX8" fmla="*/ 469750 w 1524000"/>
              <a:gd name="connsiteY8" fmla="*/ 1029149 h 2018852"/>
              <a:gd name="connsiteX9" fmla="*/ 458993 w 1524000"/>
              <a:gd name="connsiteY9" fmla="*/ 1312433 h 2018852"/>
              <a:gd name="connsiteX10" fmla="*/ 355002 w 1524000"/>
              <a:gd name="connsiteY10" fmla="*/ 1316019 h 2018852"/>
              <a:gd name="connsiteX11" fmla="*/ 365760 w 1524000"/>
              <a:gd name="connsiteY11" fmla="*/ 1488142 h 2018852"/>
              <a:gd name="connsiteX12" fmla="*/ 283285 w 1524000"/>
              <a:gd name="connsiteY12" fmla="*/ 1477384 h 2018852"/>
              <a:gd name="connsiteX13" fmla="*/ 272527 w 1524000"/>
              <a:gd name="connsiteY13" fmla="*/ 1592132 h 2018852"/>
              <a:gd name="connsiteX14" fmla="*/ 168536 w 1524000"/>
              <a:gd name="connsiteY14" fmla="*/ 1602890 h 2018852"/>
              <a:gd name="connsiteX15" fmla="*/ 164950 w 1524000"/>
              <a:gd name="connsiteY15" fmla="*/ 1868245 h 2018852"/>
              <a:gd name="connsiteX16" fmla="*/ 68132 w 1524000"/>
              <a:gd name="connsiteY16" fmla="*/ 1871831 h 2018852"/>
              <a:gd name="connsiteX17" fmla="*/ 68132 w 1524000"/>
              <a:gd name="connsiteY17" fmla="*/ 1943549 h 2018852"/>
              <a:gd name="connsiteX18" fmla="*/ 0 w 1524000"/>
              <a:gd name="connsiteY18" fmla="*/ 1943549 h 2018852"/>
              <a:gd name="connsiteX19" fmla="*/ 0 w 1524000"/>
              <a:gd name="connsiteY19" fmla="*/ 2018852 h 201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4000" h="2018852">
                <a:moveTo>
                  <a:pt x="1524000" y="0"/>
                </a:moveTo>
                <a:cubicBezTo>
                  <a:pt x="1522805" y="127897"/>
                  <a:pt x="1521609" y="255793"/>
                  <a:pt x="1520414" y="383690"/>
                </a:cubicBezTo>
                <a:lnTo>
                  <a:pt x="1097280" y="369346"/>
                </a:lnTo>
                <a:lnTo>
                  <a:pt x="1090108" y="595257"/>
                </a:lnTo>
                <a:lnTo>
                  <a:pt x="656216" y="591671"/>
                </a:lnTo>
                <a:cubicBezTo>
                  <a:pt x="657411" y="641873"/>
                  <a:pt x="658607" y="692076"/>
                  <a:pt x="659802" y="742278"/>
                </a:cubicBezTo>
                <a:lnTo>
                  <a:pt x="566569" y="742278"/>
                </a:lnTo>
                <a:lnTo>
                  <a:pt x="566569" y="1029149"/>
                </a:lnTo>
                <a:lnTo>
                  <a:pt x="469750" y="1029149"/>
                </a:lnTo>
                <a:lnTo>
                  <a:pt x="458993" y="1312433"/>
                </a:lnTo>
                <a:lnTo>
                  <a:pt x="355002" y="1316019"/>
                </a:lnTo>
                <a:lnTo>
                  <a:pt x="365760" y="1488142"/>
                </a:lnTo>
                <a:lnTo>
                  <a:pt x="283285" y="1477384"/>
                </a:lnTo>
                <a:lnTo>
                  <a:pt x="272527" y="1592132"/>
                </a:lnTo>
                <a:lnTo>
                  <a:pt x="168536" y="1602890"/>
                </a:lnTo>
                <a:cubicBezTo>
                  <a:pt x="167341" y="1691342"/>
                  <a:pt x="166145" y="1779793"/>
                  <a:pt x="164950" y="1868245"/>
                </a:cubicBezTo>
                <a:lnTo>
                  <a:pt x="68132" y="1871831"/>
                </a:lnTo>
                <a:lnTo>
                  <a:pt x="68132" y="1943549"/>
                </a:lnTo>
                <a:lnTo>
                  <a:pt x="0" y="1943549"/>
                </a:lnTo>
                <a:lnTo>
                  <a:pt x="0" y="2018852"/>
                </a:lnTo>
              </a:path>
            </a:pathLst>
          </a:custGeom>
          <a:noFill/>
          <a:ln w="38100">
            <a:solidFill>
              <a:srgbClr val="00F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6765D5A1-552F-1746-A8BF-9D00E2EFF41A}"/>
              </a:ext>
            </a:extLst>
          </p:cNvPr>
          <p:cNvSpPr/>
          <p:nvPr/>
        </p:nvSpPr>
        <p:spPr>
          <a:xfrm>
            <a:off x="9214348" y="1996330"/>
            <a:ext cx="1319605" cy="1879003"/>
          </a:xfrm>
          <a:custGeom>
            <a:avLst/>
            <a:gdLst>
              <a:gd name="connsiteX0" fmla="*/ 1319605 w 1319605"/>
              <a:gd name="connsiteY0" fmla="*/ 0 h 1879003"/>
              <a:gd name="connsiteX1" fmla="*/ 1312433 w 1319605"/>
              <a:gd name="connsiteY1" fmla="*/ 376518 h 1879003"/>
              <a:gd name="connsiteX2" fmla="*/ 1168998 w 1319605"/>
              <a:gd name="connsiteY2" fmla="*/ 365760 h 1879003"/>
              <a:gd name="connsiteX3" fmla="*/ 1172584 w 1319605"/>
              <a:gd name="connsiteY3" fmla="*/ 573742 h 1879003"/>
              <a:gd name="connsiteX4" fmla="*/ 1118796 w 1319605"/>
              <a:gd name="connsiteY4" fmla="*/ 577327 h 1879003"/>
              <a:gd name="connsiteX5" fmla="*/ 1118796 w 1319605"/>
              <a:gd name="connsiteY5" fmla="*/ 717177 h 1879003"/>
              <a:gd name="connsiteX6" fmla="*/ 724349 w 1319605"/>
              <a:gd name="connsiteY6" fmla="*/ 713591 h 1879003"/>
              <a:gd name="connsiteX7" fmla="*/ 720763 w 1319605"/>
              <a:gd name="connsiteY7" fmla="*/ 842683 h 1879003"/>
              <a:gd name="connsiteX8" fmla="*/ 652631 w 1319605"/>
              <a:gd name="connsiteY8" fmla="*/ 842683 h 1879003"/>
              <a:gd name="connsiteX9" fmla="*/ 641873 w 1319605"/>
              <a:gd name="connsiteY9" fmla="*/ 1265817 h 1879003"/>
              <a:gd name="connsiteX10" fmla="*/ 580913 w 1319605"/>
              <a:gd name="connsiteY10" fmla="*/ 1265817 h 1879003"/>
              <a:gd name="connsiteX11" fmla="*/ 580913 w 1319605"/>
              <a:gd name="connsiteY11" fmla="*/ 1326777 h 1879003"/>
              <a:gd name="connsiteX12" fmla="*/ 545054 w 1319605"/>
              <a:gd name="connsiteY12" fmla="*/ 1326777 h 1879003"/>
              <a:gd name="connsiteX13" fmla="*/ 537883 w 1319605"/>
              <a:gd name="connsiteY13" fmla="*/ 1394909 h 1879003"/>
              <a:gd name="connsiteX14" fmla="*/ 437478 w 1319605"/>
              <a:gd name="connsiteY14" fmla="*/ 1398495 h 1879003"/>
              <a:gd name="connsiteX15" fmla="*/ 437478 w 1319605"/>
              <a:gd name="connsiteY15" fmla="*/ 1455869 h 1879003"/>
              <a:gd name="connsiteX16" fmla="*/ 340659 w 1319605"/>
              <a:gd name="connsiteY16" fmla="*/ 1455869 h 1879003"/>
              <a:gd name="connsiteX17" fmla="*/ 340659 w 1319605"/>
              <a:gd name="connsiteY17" fmla="*/ 1531172 h 1879003"/>
              <a:gd name="connsiteX18" fmla="*/ 240254 w 1319605"/>
              <a:gd name="connsiteY18" fmla="*/ 1549102 h 1879003"/>
              <a:gd name="connsiteX19" fmla="*/ 240254 w 1319605"/>
              <a:gd name="connsiteY19" fmla="*/ 1699709 h 1879003"/>
              <a:gd name="connsiteX20" fmla="*/ 96819 w 1319605"/>
              <a:gd name="connsiteY20" fmla="*/ 1688951 h 1879003"/>
              <a:gd name="connsiteX21" fmla="*/ 86062 w 1319605"/>
              <a:gd name="connsiteY21" fmla="*/ 1724810 h 1879003"/>
              <a:gd name="connsiteX22" fmla="*/ 86062 w 1319605"/>
              <a:gd name="connsiteY22" fmla="*/ 1724810 h 1879003"/>
              <a:gd name="connsiteX23" fmla="*/ 43031 w 1319605"/>
              <a:gd name="connsiteY23" fmla="*/ 1714052 h 1879003"/>
              <a:gd name="connsiteX24" fmla="*/ 53789 w 1319605"/>
              <a:gd name="connsiteY24" fmla="*/ 1871831 h 1879003"/>
              <a:gd name="connsiteX25" fmla="*/ 0 w 1319605"/>
              <a:gd name="connsiteY25" fmla="*/ 1879003 h 187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19605" h="1879003">
                <a:moveTo>
                  <a:pt x="1319605" y="0"/>
                </a:moveTo>
                <a:lnTo>
                  <a:pt x="1312433" y="376518"/>
                </a:lnTo>
                <a:lnTo>
                  <a:pt x="1168998" y="365760"/>
                </a:lnTo>
                <a:cubicBezTo>
                  <a:pt x="1170193" y="435087"/>
                  <a:pt x="1171389" y="504415"/>
                  <a:pt x="1172584" y="573742"/>
                </a:cubicBezTo>
                <a:lnTo>
                  <a:pt x="1118796" y="577327"/>
                </a:lnTo>
                <a:lnTo>
                  <a:pt x="1118796" y="717177"/>
                </a:lnTo>
                <a:lnTo>
                  <a:pt x="724349" y="713591"/>
                </a:lnTo>
                <a:cubicBezTo>
                  <a:pt x="723154" y="756622"/>
                  <a:pt x="721958" y="799652"/>
                  <a:pt x="720763" y="842683"/>
                </a:cubicBezTo>
                <a:lnTo>
                  <a:pt x="652631" y="842683"/>
                </a:lnTo>
                <a:lnTo>
                  <a:pt x="641873" y="1265817"/>
                </a:lnTo>
                <a:lnTo>
                  <a:pt x="580913" y="1265817"/>
                </a:lnTo>
                <a:lnTo>
                  <a:pt x="580913" y="1326777"/>
                </a:lnTo>
                <a:lnTo>
                  <a:pt x="545054" y="1326777"/>
                </a:lnTo>
                <a:lnTo>
                  <a:pt x="537883" y="1394909"/>
                </a:lnTo>
                <a:lnTo>
                  <a:pt x="437478" y="1398495"/>
                </a:lnTo>
                <a:lnTo>
                  <a:pt x="437478" y="1455869"/>
                </a:lnTo>
                <a:lnTo>
                  <a:pt x="340659" y="1455869"/>
                </a:lnTo>
                <a:lnTo>
                  <a:pt x="340659" y="1531172"/>
                </a:lnTo>
                <a:lnTo>
                  <a:pt x="240254" y="1549102"/>
                </a:lnTo>
                <a:lnTo>
                  <a:pt x="240254" y="1699709"/>
                </a:lnTo>
                <a:lnTo>
                  <a:pt x="96819" y="1688951"/>
                </a:lnTo>
                <a:lnTo>
                  <a:pt x="86062" y="1724810"/>
                </a:lnTo>
                <a:lnTo>
                  <a:pt x="86062" y="1724810"/>
                </a:lnTo>
                <a:lnTo>
                  <a:pt x="43031" y="1714052"/>
                </a:lnTo>
                <a:lnTo>
                  <a:pt x="53789" y="1871831"/>
                </a:lnTo>
                <a:lnTo>
                  <a:pt x="0" y="1879003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47252D5A-7926-AB4A-B9FA-E60C984493D0}"/>
              </a:ext>
            </a:extLst>
          </p:cNvPr>
          <p:cNvSpPr/>
          <p:nvPr/>
        </p:nvSpPr>
        <p:spPr>
          <a:xfrm>
            <a:off x="9239450" y="4438316"/>
            <a:ext cx="2502945" cy="2119257"/>
          </a:xfrm>
          <a:custGeom>
            <a:avLst/>
            <a:gdLst>
              <a:gd name="connsiteX0" fmla="*/ 2502945 w 2502945"/>
              <a:gd name="connsiteY0" fmla="*/ 0 h 2119257"/>
              <a:gd name="connsiteX1" fmla="*/ 2502945 w 2502945"/>
              <a:gd name="connsiteY1" fmla="*/ 147021 h 2119257"/>
              <a:gd name="connsiteX2" fmla="*/ 2395369 w 2502945"/>
              <a:gd name="connsiteY2" fmla="*/ 147021 h 2119257"/>
              <a:gd name="connsiteX3" fmla="*/ 2409712 w 2502945"/>
              <a:gd name="connsiteY3" fmla="*/ 358589 h 2119257"/>
              <a:gd name="connsiteX4" fmla="*/ 2262691 w 2502945"/>
              <a:gd name="connsiteY4" fmla="*/ 358589 h 2119257"/>
              <a:gd name="connsiteX5" fmla="*/ 2262691 w 2502945"/>
              <a:gd name="connsiteY5" fmla="*/ 448236 h 2119257"/>
              <a:gd name="connsiteX6" fmla="*/ 2158701 w 2502945"/>
              <a:gd name="connsiteY6" fmla="*/ 448236 h 2119257"/>
              <a:gd name="connsiteX7" fmla="*/ 2158701 w 2502945"/>
              <a:gd name="connsiteY7" fmla="*/ 527125 h 2119257"/>
              <a:gd name="connsiteX8" fmla="*/ 2018851 w 2502945"/>
              <a:gd name="connsiteY8" fmla="*/ 527125 h 2119257"/>
              <a:gd name="connsiteX9" fmla="*/ 2018851 w 2502945"/>
              <a:gd name="connsiteY9" fmla="*/ 588085 h 2119257"/>
              <a:gd name="connsiteX10" fmla="*/ 1861072 w 2502945"/>
              <a:gd name="connsiteY10" fmla="*/ 588085 h 2119257"/>
              <a:gd name="connsiteX11" fmla="*/ 1853901 w 2502945"/>
              <a:gd name="connsiteY11" fmla="*/ 713591 h 2119257"/>
              <a:gd name="connsiteX12" fmla="*/ 1653091 w 2502945"/>
              <a:gd name="connsiteY12" fmla="*/ 710005 h 2119257"/>
              <a:gd name="connsiteX13" fmla="*/ 1653091 w 2502945"/>
              <a:gd name="connsiteY13" fmla="*/ 792480 h 2119257"/>
              <a:gd name="connsiteX14" fmla="*/ 1359049 w 2502945"/>
              <a:gd name="connsiteY14" fmla="*/ 796066 h 2119257"/>
              <a:gd name="connsiteX15" fmla="*/ 1359049 w 2502945"/>
              <a:gd name="connsiteY15" fmla="*/ 846269 h 2119257"/>
              <a:gd name="connsiteX16" fmla="*/ 1308847 w 2502945"/>
              <a:gd name="connsiteY16" fmla="*/ 846269 h 2119257"/>
              <a:gd name="connsiteX17" fmla="*/ 1287331 w 2502945"/>
              <a:gd name="connsiteY17" fmla="*/ 950259 h 2119257"/>
              <a:gd name="connsiteX18" fmla="*/ 1190512 w 2502945"/>
              <a:gd name="connsiteY18" fmla="*/ 961017 h 2119257"/>
              <a:gd name="connsiteX19" fmla="*/ 1190512 w 2502945"/>
              <a:gd name="connsiteY19" fmla="*/ 1014805 h 2119257"/>
              <a:gd name="connsiteX20" fmla="*/ 1097280 w 2502945"/>
              <a:gd name="connsiteY20" fmla="*/ 1021977 h 2119257"/>
              <a:gd name="connsiteX21" fmla="*/ 1097280 w 2502945"/>
              <a:gd name="connsiteY21" fmla="*/ 1100866 h 2119257"/>
              <a:gd name="connsiteX22" fmla="*/ 1004047 w 2502945"/>
              <a:gd name="connsiteY22" fmla="*/ 1100866 h 2119257"/>
              <a:gd name="connsiteX23" fmla="*/ 1004047 w 2502945"/>
              <a:gd name="connsiteY23" fmla="*/ 1143897 h 2119257"/>
              <a:gd name="connsiteX24" fmla="*/ 900056 w 2502945"/>
              <a:gd name="connsiteY24" fmla="*/ 1143897 h 2119257"/>
              <a:gd name="connsiteX25" fmla="*/ 910814 w 2502945"/>
              <a:gd name="connsiteY25" fmla="*/ 1258645 h 2119257"/>
              <a:gd name="connsiteX26" fmla="*/ 806823 w 2502945"/>
              <a:gd name="connsiteY26" fmla="*/ 1255059 h 2119257"/>
              <a:gd name="connsiteX27" fmla="*/ 803237 w 2502945"/>
              <a:gd name="connsiteY27" fmla="*/ 1308847 h 2119257"/>
              <a:gd name="connsiteX28" fmla="*/ 692075 w 2502945"/>
              <a:gd name="connsiteY28" fmla="*/ 1316019 h 2119257"/>
              <a:gd name="connsiteX29" fmla="*/ 692075 w 2502945"/>
              <a:gd name="connsiteY29" fmla="*/ 1394909 h 2119257"/>
              <a:gd name="connsiteX30" fmla="*/ 606014 w 2502945"/>
              <a:gd name="connsiteY30" fmla="*/ 1394909 h 2119257"/>
              <a:gd name="connsiteX31" fmla="*/ 602428 w 2502945"/>
              <a:gd name="connsiteY31" fmla="*/ 1513243 h 2119257"/>
              <a:gd name="connsiteX32" fmla="*/ 523538 w 2502945"/>
              <a:gd name="connsiteY32" fmla="*/ 1520414 h 2119257"/>
              <a:gd name="connsiteX33" fmla="*/ 523538 w 2502945"/>
              <a:gd name="connsiteY33" fmla="*/ 1588546 h 2119257"/>
              <a:gd name="connsiteX34" fmla="*/ 415962 w 2502945"/>
              <a:gd name="connsiteY34" fmla="*/ 1602890 h 2119257"/>
              <a:gd name="connsiteX35" fmla="*/ 415962 w 2502945"/>
              <a:gd name="connsiteY35" fmla="*/ 1696123 h 2119257"/>
              <a:gd name="connsiteX36" fmla="*/ 337072 w 2502945"/>
              <a:gd name="connsiteY36" fmla="*/ 1692537 h 2119257"/>
              <a:gd name="connsiteX37" fmla="*/ 251011 w 2502945"/>
              <a:gd name="connsiteY37" fmla="*/ 1703294 h 2119257"/>
              <a:gd name="connsiteX38" fmla="*/ 254597 w 2502945"/>
              <a:gd name="connsiteY38" fmla="*/ 1857487 h 2119257"/>
              <a:gd name="connsiteX39" fmla="*/ 168536 w 2502945"/>
              <a:gd name="connsiteY39" fmla="*/ 1861073 h 2119257"/>
              <a:gd name="connsiteX40" fmla="*/ 60960 w 2502945"/>
              <a:gd name="connsiteY40" fmla="*/ 1932791 h 2119257"/>
              <a:gd name="connsiteX41" fmla="*/ 60960 w 2502945"/>
              <a:gd name="connsiteY41" fmla="*/ 2040367 h 2119257"/>
              <a:gd name="connsiteX42" fmla="*/ 25101 w 2502945"/>
              <a:gd name="connsiteY42" fmla="*/ 2043953 h 2119257"/>
              <a:gd name="connsiteX43" fmla="*/ 0 w 2502945"/>
              <a:gd name="connsiteY43" fmla="*/ 2119257 h 2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02945" h="2119257">
                <a:moveTo>
                  <a:pt x="2502945" y="0"/>
                </a:moveTo>
                <a:lnTo>
                  <a:pt x="2502945" y="147021"/>
                </a:lnTo>
                <a:lnTo>
                  <a:pt x="2395369" y="147021"/>
                </a:lnTo>
                <a:lnTo>
                  <a:pt x="2409712" y="358589"/>
                </a:lnTo>
                <a:lnTo>
                  <a:pt x="2262691" y="358589"/>
                </a:lnTo>
                <a:lnTo>
                  <a:pt x="2262691" y="448236"/>
                </a:lnTo>
                <a:lnTo>
                  <a:pt x="2158701" y="448236"/>
                </a:lnTo>
                <a:lnTo>
                  <a:pt x="2158701" y="527125"/>
                </a:lnTo>
                <a:lnTo>
                  <a:pt x="2018851" y="527125"/>
                </a:lnTo>
                <a:lnTo>
                  <a:pt x="2018851" y="588085"/>
                </a:lnTo>
                <a:lnTo>
                  <a:pt x="1861072" y="588085"/>
                </a:lnTo>
                <a:lnTo>
                  <a:pt x="1853901" y="713591"/>
                </a:lnTo>
                <a:lnTo>
                  <a:pt x="1653091" y="710005"/>
                </a:lnTo>
                <a:lnTo>
                  <a:pt x="1653091" y="792480"/>
                </a:lnTo>
                <a:lnTo>
                  <a:pt x="1359049" y="796066"/>
                </a:lnTo>
                <a:lnTo>
                  <a:pt x="1359049" y="846269"/>
                </a:lnTo>
                <a:lnTo>
                  <a:pt x="1308847" y="846269"/>
                </a:lnTo>
                <a:lnTo>
                  <a:pt x="1287331" y="950259"/>
                </a:lnTo>
                <a:lnTo>
                  <a:pt x="1190512" y="961017"/>
                </a:lnTo>
                <a:lnTo>
                  <a:pt x="1190512" y="1014805"/>
                </a:lnTo>
                <a:lnTo>
                  <a:pt x="1097280" y="1021977"/>
                </a:lnTo>
                <a:lnTo>
                  <a:pt x="1097280" y="1100866"/>
                </a:lnTo>
                <a:lnTo>
                  <a:pt x="1004047" y="1100866"/>
                </a:lnTo>
                <a:lnTo>
                  <a:pt x="1004047" y="1143897"/>
                </a:lnTo>
                <a:lnTo>
                  <a:pt x="900056" y="1143897"/>
                </a:lnTo>
                <a:lnTo>
                  <a:pt x="910814" y="1258645"/>
                </a:lnTo>
                <a:lnTo>
                  <a:pt x="806823" y="1255059"/>
                </a:lnTo>
                <a:lnTo>
                  <a:pt x="803237" y="1308847"/>
                </a:lnTo>
                <a:lnTo>
                  <a:pt x="692075" y="1316019"/>
                </a:lnTo>
                <a:lnTo>
                  <a:pt x="692075" y="1394909"/>
                </a:lnTo>
                <a:lnTo>
                  <a:pt x="606014" y="1394909"/>
                </a:lnTo>
                <a:lnTo>
                  <a:pt x="602428" y="1513243"/>
                </a:lnTo>
                <a:lnTo>
                  <a:pt x="523538" y="1520414"/>
                </a:lnTo>
                <a:lnTo>
                  <a:pt x="523538" y="1588546"/>
                </a:lnTo>
                <a:lnTo>
                  <a:pt x="415962" y="1602890"/>
                </a:lnTo>
                <a:lnTo>
                  <a:pt x="415962" y="1696123"/>
                </a:lnTo>
                <a:lnTo>
                  <a:pt x="337072" y="1692537"/>
                </a:lnTo>
                <a:lnTo>
                  <a:pt x="251011" y="1703294"/>
                </a:lnTo>
                <a:cubicBezTo>
                  <a:pt x="252206" y="1754692"/>
                  <a:pt x="253402" y="1806089"/>
                  <a:pt x="254597" y="1857487"/>
                </a:cubicBezTo>
                <a:lnTo>
                  <a:pt x="168536" y="1861073"/>
                </a:lnTo>
                <a:lnTo>
                  <a:pt x="60960" y="1932791"/>
                </a:lnTo>
                <a:lnTo>
                  <a:pt x="60960" y="2040367"/>
                </a:lnTo>
                <a:lnTo>
                  <a:pt x="25101" y="2043953"/>
                </a:lnTo>
                <a:lnTo>
                  <a:pt x="0" y="2119257"/>
                </a:lnTo>
              </a:path>
            </a:pathLst>
          </a:custGeom>
          <a:noFill/>
          <a:ln w="38100">
            <a:solidFill>
              <a:srgbClr val="00F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C9ECF2FD-3C81-5346-A0B0-14B31568BA50}"/>
              </a:ext>
            </a:extLst>
          </p:cNvPr>
          <p:cNvSpPr/>
          <p:nvPr/>
        </p:nvSpPr>
        <p:spPr>
          <a:xfrm>
            <a:off x="9278894" y="4818420"/>
            <a:ext cx="2467087" cy="1696122"/>
          </a:xfrm>
          <a:custGeom>
            <a:avLst/>
            <a:gdLst>
              <a:gd name="connsiteX0" fmla="*/ 2467087 w 2467087"/>
              <a:gd name="connsiteY0" fmla="*/ 0 h 1696122"/>
              <a:gd name="connsiteX1" fmla="*/ 2459916 w 2467087"/>
              <a:gd name="connsiteY1" fmla="*/ 107576 h 1696122"/>
              <a:gd name="connsiteX2" fmla="*/ 2377440 w 2467087"/>
              <a:gd name="connsiteY2" fmla="*/ 111162 h 1696122"/>
              <a:gd name="connsiteX3" fmla="*/ 2377440 w 2467087"/>
              <a:gd name="connsiteY3" fmla="*/ 254597 h 1696122"/>
              <a:gd name="connsiteX4" fmla="*/ 2262692 w 2467087"/>
              <a:gd name="connsiteY4" fmla="*/ 261769 h 1696122"/>
              <a:gd name="connsiteX5" fmla="*/ 2262692 w 2467087"/>
              <a:gd name="connsiteY5" fmla="*/ 376517 h 1696122"/>
              <a:gd name="connsiteX6" fmla="*/ 2072640 w 2467087"/>
              <a:gd name="connsiteY6" fmla="*/ 369346 h 1696122"/>
              <a:gd name="connsiteX7" fmla="*/ 2083398 w 2467087"/>
              <a:gd name="connsiteY7" fmla="*/ 519953 h 1696122"/>
              <a:gd name="connsiteX8" fmla="*/ 1979407 w 2467087"/>
              <a:gd name="connsiteY8" fmla="*/ 516367 h 1696122"/>
              <a:gd name="connsiteX9" fmla="*/ 1979407 w 2467087"/>
              <a:gd name="connsiteY9" fmla="*/ 566569 h 1696122"/>
              <a:gd name="connsiteX10" fmla="*/ 1879003 w 2467087"/>
              <a:gd name="connsiteY10" fmla="*/ 566569 h 1696122"/>
              <a:gd name="connsiteX11" fmla="*/ 1879003 w 2467087"/>
              <a:gd name="connsiteY11" fmla="*/ 609600 h 1696122"/>
              <a:gd name="connsiteX12" fmla="*/ 1792941 w 2467087"/>
              <a:gd name="connsiteY12" fmla="*/ 606014 h 1696122"/>
              <a:gd name="connsiteX13" fmla="*/ 1792941 w 2467087"/>
              <a:gd name="connsiteY13" fmla="*/ 692075 h 1696122"/>
              <a:gd name="connsiteX14" fmla="*/ 1423596 w 2467087"/>
              <a:gd name="connsiteY14" fmla="*/ 674146 h 1696122"/>
              <a:gd name="connsiteX15" fmla="*/ 1423596 w 2467087"/>
              <a:gd name="connsiteY15" fmla="*/ 742277 h 1696122"/>
              <a:gd name="connsiteX16" fmla="*/ 1323191 w 2467087"/>
              <a:gd name="connsiteY16" fmla="*/ 742277 h 1696122"/>
              <a:gd name="connsiteX17" fmla="*/ 1323191 w 2467087"/>
              <a:gd name="connsiteY17" fmla="*/ 788894 h 1696122"/>
              <a:gd name="connsiteX18" fmla="*/ 1161826 w 2467087"/>
              <a:gd name="connsiteY18" fmla="*/ 796066 h 1696122"/>
              <a:gd name="connsiteX19" fmla="*/ 1129553 w 2467087"/>
              <a:gd name="connsiteY19" fmla="*/ 835510 h 1696122"/>
              <a:gd name="connsiteX20" fmla="*/ 1047078 w 2467087"/>
              <a:gd name="connsiteY20" fmla="*/ 831925 h 1696122"/>
              <a:gd name="connsiteX21" fmla="*/ 1047078 w 2467087"/>
              <a:gd name="connsiteY21" fmla="*/ 871369 h 1696122"/>
              <a:gd name="connsiteX22" fmla="*/ 953845 w 2467087"/>
              <a:gd name="connsiteY22" fmla="*/ 871369 h 1696122"/>
              <a:gd name="connsiteX23" fmla="*/ 953845 w 2467087"/>
              <a:gd name="connsiteY23" fmla="*/ 939501 h 1696122"/>
              <a:gd name="connsiteX24" fmla="*/ 860612 w 2467087"/>
              <a:gd name="connsiteY24" fmla="*/ 943087 h 1696122"/>
              <a:gd name="connsiteX25" fmla="*/ 860612 w 2467087"/>
              <a:gd name="connsiteY25" fmla="*/ 1011219 h 1696122"/>
              <a:gd name="connsiteX26" fmla="*/ 656217 w 2467087"/>
              <a:gd name="connsiteY26" fmla="*/ 1021976 h 1696122"/>
              <a:gd name="connsiteX27" fmla="*/ 656217 w 2467087"/>
              <a:gd name="connsiteY27" fmla="*/ 1061421 h 1696122"/>
              <a:gd name="connsiteX28" fmla="*/ 466165 w 2467087"/>
              <a:gd name="connsiteY28" fmla="*/ 1057835 h 1696122"/>
              <a:gd name="connsiteX29" fmla="*/ 473337 w 2467087"/>
              <a:gd name="connsiteY29" fmla="*/ 1262230 h 1696122"/>
              <a:gd name="connsiteX30" fmla="*/ 415963 w 2467087"/>
              <a:gd name="connsiteY30" fmla="*/ 1305261 h 1696122"/>
              <a:gd name="connsiteX31" fmla="*/ 297628 w 2467087"/>
              <a:gd name="connsiteY31" fmla="*/ 1301675 h 1696122"/>
              <a:gd name="connsiteX32" fmla="*/ 297628 w 2467087"/>
              <a:gd name="connsiteY32" fmla="*/ 1434353 h 1696122"/>
              <a:gd name="connsiteX33" fmla="*/ 111163 w 2467087"/>
              <a:gd name="connsiteY33" fmla="*/ 1441525 h 1696122"/>
              <a:gd name="connsiteX34" fmla="*/ 107577 w 2467087"/>
              <a:gd name="connsiteY34" fmla="*/ 1556273 h 1696122"/>
              <a:gd name="connsiteX35" fmla="*/ 0 w 2467087"/>
              <a:gd name="connsiteY35" fmla="*/ 1556273 h 1696122"/>
              <a:gd name="connsiteX36" fmla="*/ 3586 w 2467087"/>
              <a:gd name="connsiteY36" fmla="*/ 1696122 h 169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67087" h="1696122">
                <a:moveTo>
                  <a:pt x="2467087" y="0"/>
                </a:moveTo>
                <a:lnTo>
                  <a:pt x="2459916" y="107576"/>
                </a:lnTo>
                <a:lnTo>
                  <a:pt x="2377440" y="111162"/>
                </a:lnTo>
                <a:lnTo>
                  <a:pt x="2377440" y="254597"/>
                </a:lnTo>
                <a:lnTo>
                  <a:pt x="2262692" y="261769"/>
                </a:lnTo>
                <a:lnTo>
                  <a:pt x="2262692" y="376517"/>
                </a:lnTo>
                <a:lnTo>
                  <a:pt x="2072640" y="369346"/>
                </a:lnTo>
                <a:lnTo>
                  <a:pt x="2083398" y="519953"/>
                </a:lnTo>
                <a:lnTo>
                  <a:pt x="1979407" y="516367"/>
                </a:lnTo>
                <a:lnTo>
                  <a:pt x="1979407" y="566569"/>
                </a:lnTo>
                <a:lnTo>
                  <a:pt x="1879003" y="566569"/>
                </a:lnTo>
                <a:lnTo>
                  <a:pt x="1879003" y="609600"/>
                </a:lnTo>
                <a:lnTo>
                  <a:pt x="1792941" y="606014"/>
                </a:lnTo>
                <a:lnTo>
                  <a:pt x="1792941" y="692075"/>
                </a:lnTo>
                <a:lnTo>
                  <a:pt x="1423596" y="674146"/>
                </a:lnTo>
                <a:lnTo>
                  <a:pt x="1423596" y="742277"/>
                </a:lnTo>
                <a:lnTo>
                  <a:pt x="1323191" y="742277"/>
                </a:lnTo>
                <a:lnTo>
                  <a:pt x="1323191" y="788894"/>
                </a:lnTo>
                <a:lnTo>
                  <a:pt x="1161826" y="796066"/>
                </a:lnTo>
                <a:lnTo>
                  <a:pt x="1129553" y="835510"/>
                </a:lnTo>
                <a:lnTo>
                  <a:pt x="1047078" y="831925"/>
                </a:lnTo>
                <a:lnTo>
                  <a:pt x="1047078" y="871369"/>
                </a:lnTo>
                <a:lnTo>
                  <a:pt x="953845" y="871369"/>
                </a:lnTo>
                <a:lnTo>
                  <a:pt x="953845" y="939501"/>
                </a:lnTo>
                <a:lnTo>
                  <a:pt x="860612" y="943087"/>
                </a:lnTo>
                <a:lnTo>
                  <a:pt x="860612" y="1011219"/>
                </a:lnTo>
                <a:lnTo>
                  <a:pt x="656217" y="1021976"/>
                </a:lnTo>
                <a:lnTo>
                  <a:pt x="656217" y="1061421"/>
                </a:lnTo>
                <a:lnTo>
                  <a:pt x="466165" y="1057835"/>
                </a:lnTo>
                <a:lnTo>
                  <a:pt x="473337" y="1262230"/>
                </a:lnTo>
                <a:lnTo>
                  <a:pt x="415963" y="1305261"/>
                </a:lnTo>
                <a:lnTo>
                  <a:pt x="297628" y="1301675"/>
                </a:lnTo>
                <a:lnTo>
                  <a:pt x="297628" y="1434353"/>
                </a:lnTo>
                <a:lnTo>
                  <a:pt x="111163" y="1441525"/>
                </a:lnTo>
                <a:lnTo>
                  <a:pt x="107577" y="1556273"/>
                </a:lnTo>
                <a:lnTo>
                  <a:pt x="0" y="1556273"/>
                </a:lnTo>
                <a:cubicBezTo>
                  <a:pt x="1195" y="1602889"/>
                  <a:pt x="2391" y="1649506"/>
                  <a:pt x="3586" y="1696122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>
            <a:extLst>
              <a:ext uri="{FF2B5EF4-FFF2-40B4-BE49-F238E27FC236}">
                <a16:creationId xmlns:a16="http://schemas.microsoft.com/office/drawing/2014/main" id="{5EE672FF-AE5D-8F47-AFC3-6637CC545FE9}"/>
              </a:ext>
            </a:extLst>
          </p:cNvPr>
          <p:cNvSpPr/>
          <p:nvPr/>
        </p:nvSpPr>
        <p:spPr>
          <a:xfrm rot="6196816">
            <a:off x="7772159" y="2295462"/>
            <a:ext cx="452168" cy="90101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>
            <a:extLst>
              <a:ext uri="{FF2B5EF4-FFF2-40B4-BE49-F238E27FC236}">
                <a16:creationId xmlns:a16="http://schemas.microsoft.com/office/drawing/2014/main" id="{715B6E05-905C-C747-B196-BA2E553D2FFE}"/>
              </a:ext>
            </a:extLst>
          </p:cNvPr>
          <p:cNvSpPr/>
          <p:nvPr/>
        </p:nvSpPr>
        <p:spPr>
          <a:xfrm rot="8113504">
            <a:off x="7693865" y="3905677"/>
            <a:ext cx="452168" cy="90101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57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40741-1F48-274E-A0D7-B9D5AED6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414" y="366242"/>
            <a:ext cx="7729728" cy="1317591"/>
          </a:xfrm>
        </p:spPr>
        <p:txBody>
          <a:bodyPr>
            <a:normAutofit fontScale="90000"/>
          </a:bodyPr>
          <a:lstStyle/>
          <a:p>
            <a:r>
              <a:rPr lang="fr-FR" dirty="0"/>
              <a:t>Quel est le bénéfice de la clairance du lactate par rapport à la normalisation de la SCVO</a:t>
            </a:r>
            <a:r>
              <a:rPr lang="fr-FR" baseline="-25000" dirty="0"/>
              <a:t>2</a:t>
            </a:r>
            <a:r>
              <a:rPr lang="fr-FR" dirty="0"/>
              <a:t>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24A508-5F3F-0B43-9045-FBE48575C05E}"/>
              </a:ext>
            </a:extLst>
          </p:cNvPr>
          <p:cNvSpPr txBox="1"/>
          <p:nvPr/>
        </p:nvSpPr>
        <p:spPr>
          <a:xfrm>
            <a:off x="10506730" y="6581001"/>
            <a:ext cx="1685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Jones  A et al. JAMA 2010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7B4DCE-5F4E-A84D-92FB-29F928296B1C}"/>
              </a:ext>
            </a:extLst>
          </p:cNvPr>
          <p:cNvSpPr txBox="1"/>
          <p:nvPr/>
        </p:nvSpPr>
        <p:spPr>
          <a:xfrm>
            <a:off x="627140" y="1918009"/>
            <a:ext cx="11026929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Multicentrique, 300 patients en sepsis sévère ou choc septique, (1) normalisation SCVO2 &gt; 70% et un </a:t>
            </a:r>
          </a:p>
          <a:p>
            <a:pPr algn="ctr"/>
            <a:r>
              <a:rPr lang="fr-FR" b="1" dirty="0"/>
              <a:t>(2) clairance du lactate &gt; 10% sur 6H,  ⬊ mortalité hospitalière de 10%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BA069E-1EB0-C745-AB3B-7C22E0BCE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b="9752"/>
          <a:stretch/>
        </p:blipFill>
        <p:spPr>
          <a:xfrm>
            <a:off x="6743700" y="2564340"/>
            <a:ext cx="5083830" cy="40457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FFEE20-CB72-E045-9C94-FBE299B0DD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0" y="2798516"/>
            <a:ext cx="6743700" cy="3200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7458D2-4C69-BB46-8E63-E75AA446E76B}"/>
              </a:ext>
            </a:extLst>
          </p:cNvPr>
          <p:cNvSpPr/>
          <p:nvPr/>
        </p:nvSpPr>
        <p:spPr>
          <a:xfrm>
            <a:off x="19050" y="3870539"/>
            <a:ext cx="6518910" cy="686221"/>
          </a:xfrm>
          <a:prstGeom prst="rect">
            <a:avLst/>
          </a:prstGeom>
          <a:solidFill>
            <a:srgbClr val="FFC000">
              <a:alpha val="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9D3AA-0AFC-E443-B37A-EE8C7B9F6A62}"/>
              </a:ext>
            </a:extLst>
          </p:cNvPr>
          <p:cNvSpPr/>
          <p:nvPr/>
        </p:nvSpPr>
        <p:spPr>
          <a:xfrm>
            <a:off x="6762750" y="3412835"/>
            <a:ext cx="5002530" cy="938185"/>
          </a:xfrm>
          <a:prstGeom prst="rect">
            <a:avLst/>
          </a:prstGeom>
          <a:solidFill>
            <a:srgbClr val="FFC000">
              <a:alpha val="11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85F812-B37E-A440-9609-F7A69B133F17}"/>
              </a:ext>
            </a:extLst>
          </p:cNvPr>
          <p:cNvSpPr txBox="1"/>
          <p:nvPr/>
        </p:nvSpPr>
        <p:spPr>
          <a:xfrm>
            <a:off x="2220685" y="6277570"/>
            <a:ext cx="2138919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Aucune différence</a:t>
            </a:r>
          </a:p>
        </p:txBody>
      </p:sp>
    </p:spTree>
    <p:extLst>
      <p:ext uri="{BB962C8B-B14F-4D97-AF65-F5344CB8AC3E}">
        <p14:creationId xmlns:p14="http://schemas.microsoft.com/office/powerpoint/2010/main" val="1981762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9138B-7264-D54B-ACDD-4AC047FB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605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LA clairance du lactate est probablement  un marqueur pronostic fiable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AB3223-7835-924E-B84C-344F7B79D882}"/>
              </a:ext>
            </a:extLst>
          </p:cNvPr>
          <p:cNvSpPr txBox="1"/>
          <p:nvPr/>
        </p:nvSpPr>
        <p:spPr>
          <a:xfrm>
            <a:off x="10084692" y="6581001"/>
            <a:ext cx="210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Zhang et al. </a:t>
            </a:r>
            <a:r>
              <a:rPr lang="fr-FR" sz="1200" i="1" dirty="0" err="1"/>
              <a:t>Crit</a:t>
            </a:r>
            <a:r>
              <a:rPr lang="fr-FR" sz="1200" i="1" dirty="0"/>
              <a:t> Care Med 2014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0331C9-8286-5041-81C2-8BE6557329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79" y="1935480"/>
            <a:ext cx="11088007" cy="3652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1468B2-7AF8-3E43-82C7-C6DC9F1FAC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38" y="5635497"/>
            <a:ext cx="11128648" cy="75209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1B95DC4-5694-2C4D-A218-8A184422F659}"/>
              </a:ext>
            </a:extLst>
          </p:cNvPr>
          <p:cNvSpPr/>
          <p:nvPr/>
        </p:nvSpPr>
        <p:spPr>
          <a:xfrm>
            <a:off x="662938" y="4917440"/>
            <a:ext cx="5737862" cy="62992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342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E4C73-C3CC-F543-9E9F-F0491391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926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Un choc septique sans lactate est il forcement non sévère?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02382E-D564-D641-8500-B8334D7808D2}"/>
              </a:ext>
            </a:extLst>
          </p:cNvPr>
          <p:cNvSpPr txBox="1"/>
          <p:nvPr/>
        </p:nvSpPr>
        <p:spPr>
          <a:xfrm>
            <a:off x="955618" y="1729513"/>
            <a:ext cx="10384318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Rétrospective, observationnelle, 1043 patients en choc septique, (1)lactate &gt; 2 et (2)lactate &lt; 2, </a:t>
            </a:r>
          </a:p>
          <a:p>
            <a:pPr algn="ctr"/>
            <a:r>
              <a:rPr lang="fr-FR" b="1" dirty="0"/>
              <a:t>mortalité et facteurs pronostiques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49A5CD-A41B-4C4E-9995-0F0C4A21104C}"/>
              </a:ext>
            </a:extLst>
          </p:cNvPr>
          <p:cNvSpPr txBox="1"/>
          <p:nvPr/>
        </p:nvSpPr>
        <p:spPr>
          <a:xfrm>
            <a:off x="9427845" y="6581001"/>
            <a:ext cx="2764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Oh et al. J </a:t>
            </a:r>
            <a:r>
              <a:rPr lang="fr-FR" sz="1200" dirty="0" err="1"/>
              <a:t>Microbiol</a:t>
            </a:r>
            <a:r>
              <a:rPr lang="fr-FR" sz="1200" dirty="0"/>
              <a:t> </a:t>
            </a:r>
            <a:r>
              <a:rPr lang="fr-FR" sz="1200" dirty="0" err="1"/>
              <a:t>Immunol</a:t>
            </a:r>
            <a:r>
              <a:rPr lang="fr-FR" sz="1200" dirty="0"/>
              <a:t> Infect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7C796C-D2AE-FD4B-89F0-32BDB85E6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2"/>
          <a:stretch/>
        </p:blipFill>
        <p:spPr>
          <a:xfrm>
            <a:off x="0" y="2545711"/>
            <a:ext cx="7232073" cy="4035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69E3FC-E57E-C34C-A87E-061CB1D8EA6E}"/>
              </a:ext>
            </a:extLst>
          </p:cNvPr>
          <p:cNvSpPr/>
          <p:nvPr/>
        </p:nvSpPr>
        <p:spPr>
          <a:xfrm>
            <a:off x="3431968" y="4771947"/>
            <a:ext cx="3491345" cy="19475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2482D87-6A32-D644-A81C-6FB7FA12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" t="10999" r="76039"/>
          <a:stretch/>
        </p:blipFill>
        <p:spPr>
          <a:xfrm>
            <a:off x="7042066" y="2802577"/>
            <a:ext cx="2712931" cy="29622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C24F6F5-137D-BC46-8408-8755FBC68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74" t="10999" r="12630"/>
          <a:stretch/>
        </p:blipFill>
        <p:spPr>
          <a:xfrm>
            <a:off x="9754997" y="2802577"/>
            <a:ext cx="2303813" cy="296222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E0296BA-1DF8-F24A-B7F7-09B1CA55D06C}"/>
              </a:ext>
            </a:extLst>
          </p:cNvPr>
          <p:cNvSpPr txBox="1"/>
          <p:nvPr/>
        </p:nvSpPr>
        <p:spPr>
          <a:xfrm>
            <a:off x="7707086" y="5988236"/>
            <a:ext cx="3872342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PAS DE LACTATE ≢ PAS GRAVE </a:t>
            </a:r>
          </a:p>
        </p:txBody>
      </p:sp>
    </p:spTree>
    <p:extLst>
      <p:ext uri="{BB962C8B-B14F-4D97-AF65-F5344CB8AC3E}">
        <p14:creationId xmlns:p14="http://schemas.microsoft.com/office/powerpoint/2010/main" val="394621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80EBD7-02F4-F94A-BCE4-450C5BB3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lactate, un marqueur d’adaptation métabolique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5456F4-2079-7647-834E-A7925CC86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80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BCE6EBD-CB4B-6241-A398-F15FF491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VRAI OU FAUX?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95BB6F1-1FBD-7B48-8327-31BA8EDC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57016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Le lactate est  une molécule toxique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Le lactate est un substrat énergétique essentiel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Un lactate entre 1 et 2 </a:t>
            </a:r>
            <a:r>
              <a:rPr lang="fr-FR" b="1" dirty="0" err="1"/>
              <a:t>mmol</a:t>
            </a:r>
            <a:r>
              <a:rPr lang="fr-FR" b="1" dirty="0"/>
              <a:t>/l n’est jamais pathologique?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Le lactate est uniquement métabolisé par le foie et le rein en situation de choc </a:t>
            </a:r>
          </a:p>
          <a:p>
            <a:pPr marL="342900" indent="-342900">
              <a:buFont typeface="+mj-lt"/>
              <a:buAutoNum type="alphaUcPeriod"/>
            </a:pPr>
            <a:endParaRPr lang="fr-FR" dirty="0"/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FC312B-1AF7-6344-A307-19AB69102649}"/>
              </a:ext>
            </a:extLst>
          </p:cNvPr>
          <p:cNvSpPr txBox="1"/>
          <p:nvPr/>
        </p:nvSpPr>
        <p:spPr>
          <a:xfrm>
            <a:off x="6223254" y="300609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21CA7A-D16F-B74A-A041-58A08DCC5453}"/>
              </a:ext>
            </a:extLst>
          </p:cNvPr>
          <p:cNvSpPr txBox="1"/>
          <p:nvPr/>
        </p:nvSpPr>
        <p:spPr>
          <a:xfrm>
            <a:off x="6223254" y="386005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VRAI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97DC71-487E-4F45-9C86-89591E333E96}"/>
              </a:ext>
            </a:extLst>
          </p:cNvPr>
          <p:cNvSpPr txBox="1"/>
          <p:nvPr/>
        </p:nvSpPr>
        <p:spPr>
          <a:xfrm>
            <a:off x="6223253" y="480004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808410-759D-D645-98F3-074D2CAEEB49}"/>
              </a:ext>
            </a:extLst>
          </p:cNvPr>
          <p:cNvSpPr txBox="1"/>
          <p:nvPr/>
        </p:nvSpPr>
        <p:spPr>
          <a:xfrm>
            <a:off x="6223253" y="5654004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7661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E5ADF-D62A-BE42-AD8F-927E84D7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</p:spPr>
        <p:txBody>
          <a:bodyPr/>
          <a:lstStyle/>
          <a:p>
            <a:r>
              <a:rPr lang="fr-FR" dirty="0"/>
              <a:t>LE métabolisme est il un marqueur de gravité &gt; a la production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1D9C9D-CC1F-244C-9D30-6A50C8F4EF8D}"/>
              </a:ext>
            </a:extLst>
          </p:cNvPr>
          <p:cNvSpPr txBox="1"/>
          <p:nvPr/>
        </p:nvSpPr>
        <p:spPr>
          <a:xfrm>
            <a:off x="0" y="6543359"/>
            <a:ext cx="2277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Levraut et al. </a:t>
            </a:r>
            <a:r>
              <a:rPr lang="fr-FR" sz="1200" dirty="0" err="1"/>
              <a:t>Crit</a:t>
            </a:r>
            <a:r>
              <a:rPr lang="fr-FR" sz="1200" dirty="0"/>
              <a:t> care Med 2003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5E1C15-D8E2-4043-AC63-BE3A3D20BD90}"/>
              </a:ext>
            </a:extLst>
          </p:cNvPr>
          <p:cNvSpPr txBox="1"/>
          <p:nvPr/>
        </p:nvSpPr>
        <p:spPr>
          <a:xfrm>
            <a:off x="137093" y="1853213"/>
            <a:ext cx="11917814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Prospective, observationnelle, monocentrique, 56 patients en sepsis sévère avec lactate &lt; 3mmol/l</a:t>
            </a:r>
          </a:p>
          <a:p>
            <a:r>
              <a:rPr lang="fr-FR" b="1" dirty="0"/>
              <a:t>Evaluation du métabolisme par administration de 1 </a:t>
            </a:r>
            <a:r>
              <a:rPr lang="fr-FR" b="1" dirty="0" err="1"/>
              <a:t>mmol</a:t>
            </a:r>
            <a:r>
              <a:rPr lang="fr-FR" b="1" dirty="0"/>
              <a:t>/kg de lactate de sodium en 15 min, mortalité à 28 j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FC196C-82B3-C84C-8D3C-07EC656FE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17" b="8941"/>
          <a:stretch/>
        </p:blipFill>
        <p:spPr>
          <a:xfrm>
            <a:off x="137093" y="2656545"/>
            <a:ext cx="6985000" cy="23680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4CAD9B-69D3-6548-BA11-62C5083F8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46" b="8321"/>
          <a:stretch/>
        </p:blipFill>
        <p:spPr>
          <a:xfrm>
            <a:off x="5440613" y="5176664"/>
            <a:ext cx="6224518" cy="1643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976FEF-F610-B644-8099-900A9F2B3F70}"/>
              </a:ext>
            </a:extLst>
          </p:cNvPr>
          <p:cNvSpPr/>
          <p:nvPr/>
        </p:nvSpPr>
        <p:spPr>
          <a:xfrm>
            <a:off x="5682343" y="6168330"/>
            <a:ext cx="5826034" cy="3303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5A87F8-DAEC-0047-A329-B9E77AF7C604}"/>
              </a:ext>
            </a:extLst>
          </p:cNvPr>
          <p:cNvSpPr txBox="1"/>
          <p:nvPr/>
        </p:nvSpPr>
        <p:spPr>
          <a:xfrm>
            <a:off x="7122093" y="4004000"/>
            <a:ext cx="4637295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Les survivants produisent plus de lactates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359D68-F160-334E-81DC-6A7B65D0305D}"/>
              </a:ext>
            </a:extLst>
          </p:cNvPr>
          <p:cNvSpPr/>
          <p:nvPr/>
        </p:nvSpPr>
        <p:spPr>
          <a:xfrm>
            <a:off x="88436" y="4885460"/>
            <a:ext cx="6747033" cy="1696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F64A1D-65AA-C042-AE25-DA8A89D15B63}"/>
              </a:ext>
            </a:extLst>
          </p:cNvPr>
          <p:cNvSpPr txBox="1"/>
          <p:nvPr/>
        </p:nvSpPr>
        <p:spPr>
          <a:xfrm>
            <a:off x="256076" y="5964170"/>
            <a:ext cx="4894738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Les survivants métabolisent plus de lactates</a:t>
            </a:r>
          </a:p>
        </p:txBody>
      </p:sp>
    </p:spTree>
    <p:extLst>
      <p:ext uri="{BB962C8B-B14F-4D97-AF65-F5344CB8AC3E}">
        <p14:creationId xmlns:p14="http://schemas.microsoft.com/office/powerpoint/2010/main" val="1477012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BAECB-731D-7B48-A49A-8743471A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36" y="3677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Durant l’état de choc la production de lactate n’est pas qu’hypoxique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AF987F-D7D5-984F-81EC-CF9D8FA204C8}"/>
              </a:ext>
            </a:extLst>
          </p:cNvPr>
          <p:cNvSpPr txBox="1"/>
          <p:nvPr/>
        </p:nvSpPr>
        <p:spPr>
          <a:xfrm>
            <a:off x="10817970" y="6581001"/>
            <a:ext cx="1374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Levy al. Lancet 2005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FA9E07-0E98-0E43-9B3C-451EC8A778DF}"/>
              </a:ext>
            </a:extLst>
          </p:cNvPr>
          <p:cNvSpPr txBox="1"/>
          <p:nvPr/>
        </p:nvSpPr>
        <p:spPr>
          <a:xfrm>
            <a:off x="6780060" y="2606249"/>
            <a:ext cx="4954737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Lactate musculaire &gt; </a:t>
            </a:r>
            <a:r>
              <a:rPr lang="fr-FR" b="1" dirty="0" err="1"/>
              <a:t>lactatémie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D678F5-B437-CA4B-9D89-16FCFA622DD9}"/>
              </a:ext>
            </a:extLst>
          </p:cNvPr>
          <p:cNvSpPr txBox="1"/>
          <p:nvPr/>
        </p:nvSpPr>
        <p:spPr>
          <a:xfrm>
            <a:off x="6780060" y="5439146"/>
            <a:ext cx="4954738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Production indépendante de l’hypoxie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391B93-5D91-A440-9BCB-F48E5618187B}"/>
              </a:ext>
            </a:extLst>
          </p:cNvPr>
          <p:cNvSpPr txBox="1"/>
          <p:nvPr/>
        </p:nvSpPr>
        <p:spPr>
          <a:xfrm>
            <a:off x="6780060" y="3361842"/>
            <a:ext cx="4954737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Production musculaire bloquée par la ouabaïne (inhibiteur NA/K ATPase)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F2011A-720B-E44D-98E2-5F0F053A0022}"/>
              </a:ext>
            </a:extLst>
          </p:cNvPr>
          <p:cNvSpPr txBox="1"/>
          <p:nvPr/>
        </p:nvSpPr>
        <p:spPr>
          <a:xfrm>
            <a:off x="6780061" y="4400494"/>
            <a:ext cx="4954737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Production dépendante de la stimulation </a:t>
            </a:r>
          </a:p>
          <a:p>
            <a:pPr algn="ctr"/>
            <a:r>
              <a:rPr lang="fr-FR" b="1" dirty="0"/>
              <a:t>𝛽2 adrénergique</a:t>
            </a: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94B58106-9909-254C-B682-E0A365675263}"/>
              </a:ext>
            </a:extLst>
          </p:cNvPr>
          <p:cNvGrpSpPr>
            <a:grpSpLocks/>
          </p:cNvGrpSpPr>
          <p:nvPr/>
        </p:nvGrpSpPr>
        <p:grpSpPr bwMode="auto">
          <a:xfrm>
            <a:off x="321734" y="2535238"/>
            <a:ext cx="5570538" cy="4322762"/>
            <a:chOff x="980" y="1157"/>
            <a:chExt cx="3509" cy="2723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522DB621-972A-7D42-95B7-74C0DFDBD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" y="1157"/>
              <a:ext cx="3509" cy="2723"/>
              <a:chOff x="905" y="1050"/>
              <a:chExt cx="3584" cy="2841"/>
            </a:xfrm>
          </p:grpSpPr>
          <p:pic>
            <p:nvPicPr>
              <p:cNvPr id="18" name="Picture 7">
                <a:extLst>
                  <a:ext uri="{FF2B5EF4-FFF2-40B4-BE49-F238E27FC236}">
                    <a16:creationId xmlns:a16="http://schemas.microsoft.com/office/drawing/2014/main" id="{EBD7D2B1-71A6-114C-8F01-6FD8CE8743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" y="3525"/>
                <a:ext cx="325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D9464282-1D05-6546-93E2-3E1D03C78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" y="1050"/>
                <a:ext cx="3584" cy="2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06B5A93E-D1B9-DE47-8E09-D53B8B78E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2"/>
              <a:ext cx="804" cy="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dirty="0">
                <a:latin typeface="Eurostile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84E890A-DF8F-F54A-89CD-EC7538CA4DE7}"/>
              </a:ext>
            </a:extLst>
          </p:cNvPr>
          <p:cNvSpPr txBox="1"/>
          <p:nvPr/>
        </p:nvSpPr>
        <p:spPr>
          <a:xfrm>
            <a:off x="2768372" y="1662262"/>
            <a:ext cx="6934655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Prospective, monocentrique,  14 choc septique, micro-dialyse,</a:t>
            </a:r>
          </a:p>
          <a:p>
            <a:pPr algn="ctr"/>
            <a:r>
              <a:rPr lang="fr-FR" b="1" dirty="0"/>
              <a:t>mesure du lactate musculaire en présence ou non d’inhibiteurs</a:t>
            </a:r>
          </a:p>
        </p:txBody>
      </p:sp>
    </p:spTree>
    <p:extLst>
      <p:ext uri="{BB962C8B-B14F-4D97-AF65-F5344CB8AC3E}">
        <p14:creationId xmlns:p14="http://schemas.microsoft.com/office/powerpoint/2010/main" val="1413893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7B9C8-CCCA-8141-82FE-49430760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6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Augmenter son lactate peut -il être interprété comme une adaptation métabolique?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97140F-76EB-C341-8C4D-A2170612F39E}"/>
              </a:ext>
            </a:extLst>
          </p:cNvPr>
          <p:cNvSpPr txBox="1"/>
          <p:nvPr/>
        </p:nvSpPr>
        <p:spPr>
          <a:xfrm>
            <a:off x="10412667" y="6581001"/>
            <a:ext cx="1779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Wutrich</a:t>
            </a:r>
            <a:r>
              <a:rPr lang="fr-FR" sz="1200" dirty="0"/>
              <a:t> et al </a:t>
            </a:r>
            <a:r>
              <a:rPr lang="fr-FR" sz="1200" dirty="0" err="1"/>
              <a:t>Shock</a:t>
            </a:r>
            <a:r>
              <a:rPr lang="fr-FR" sz="1200" dirty="0"/>
              <a:t> 2010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748B9-FCB3-2047-9E3C-D2DCCEE9A62B}"/>
              </a:ext>
            </a:extLst>
          </p:cNvPr>
          <p:cNvSpPr txBox="1"/>
          <p:nvPr/>
        </p:nvSpPr>
        <p:spPr>
          <a:xfrm>
            <a:off x="281716" y="1943100"/>
            <a:ext cx="1162856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Monocentrique, rétrospective, 100 patients en choc,  traité par adrénaline, ⧋lactate en fonction statut à J28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BDF9E4-E021-AC45-BED9-D6E7CDEA3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39"/>
          <a:stretch/>
        </p:blipFill>
        <p:spPr>
          <a:xfrm>
            <a:off x="281716" y="2381544"/>
            <a:ext cx="5638800" cy="39767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0C25F7-154D-774B-9199-7F3D2099F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4323" y="2870789"/>
            <a:ext cx="5665961" cy="3302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838375-DE4E-5848-881F-E6BA1CC15F2E}"/>
              </a:ext>
            </a:extLst>
          </p:cNvPr>
          <p:cNvSpPr/>
          <p:nvPr/>
        </p:nvSpPr>
        <p:spPr>
          <a:xfrm>
            <a:off x="7067226" y="3130658"/>
            <a:ext cx="1875295" cy="25572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6B9B1BF-C761-5B4E-B0CF-2D985E0E4D7C}"/>
              </a:ext>
            </a:extLst>
          </p:cNvPr>
          <p:cNvSpPr/>
          <p:nvPr/>
        </p:nvSpPr>
        <p:spPr>
          <a:xfrm>
            <a:off x="1146875" y="3208149"/>
            <a:ext cx="4432515" cy="1394848"/>
          </a:xfrm>
          <a:custGeom>
            <a:avLst/>
            <a:gdLst>
              <a:gd name="connsiteX0" fmla="*/ 4432515 w 4432515"/>
              <a:gd name="connsiteY0" fmla="*/ 1394848 h 1394848"/>
              <a:gd name="connsiteX1" fmla="*/ 2975674 w 4432515"/>
              <a:gd name="connsiteY1" fmla="*/ 1255363 h 1394848"/>
              <a:gd name="connsiteX2" fmla="*/ 2185261 w 4432515"/>
              <a:gd name="connsiteY2" fmla="*/ 883404 h 1394848"/>
              <a:gd name="connsiteX3" fmla="*/ 945396 w 4432515"/>
              <a:gd name="connsiteY3" fmla="*/ 92990 h 1394848"/>
              <a:gd name="connsiteX4" fmla="*/ 387457 w 4432515"/>
              <a:gd name="connsiteY4" fmla="*/ 0 h 1394848"/>
              <a:gd name="connsiteX5" fmla="*/ 0 w 4432515"/>
              <a:gd name="connsiteY5" fmla="*/ 867905 h 13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2515" h="1394848">
                <a:moveTo>
                  <a:pt x="4432515" y="1394848"/>
                </a:moveTo>
                <a:lnTo>
                  <a:pt x="2975674" y="1255363"/>
                </a:lnTo>
                <a:lnTo>
                  <a:pt x="2185261" y="883404"/>
                </a:lnTo>
                <a:lnTo>
                  <a:pt x="945396" y="92990"/>
                </a:lnTo>
                <a:lnTo>
                  <a:pt x="387457" y="0"/>
                </a:lnTo>
                <a:lnTo>
                  <a:pt x="0" y="867905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B549E4FF-95C1-2C4D-B015-DB1B4E16B88F}"/>
              </a:ext>
            </a:extLst>
          </p:cNvPr>
          <p:cNvSpPr/>
          <p:nvPr/>
        </p:nvSpPr>
        <p:spPr>
          <a:xfrm>
            <a:off x="1146875" y="3611105"/>
            <a:ext cx="4432515" cy="1410346"/>
          </a:xfrm>
          <a:custGeom>
            <a:avLst/>
            <a:gdLst>
              <a:gd name="connsiteX0" fmla="*/ 4432515 w 4432515"/>
              <a:gd name="connsiteY0" fmla="*/ 1410346 h 1410346"/>
              <a:gd name="connsiteX1" fmla="*/ 2247254 w 4432515"/>
              <a:gd name="connsiteY1" fmla="*/ 1270861 h 1410346"/>
              <a:gd name="connsiteX2" fmla="*/ 402956 w 4432515"/>
              <a:gd name="connsiteY2" fmla="*/ 0 h 1410346"/>
              <a:gd name="connsiteX3" fmla="*/ 0 w 4432515"/>
              <a:gd name="connsiteY3" fmla="*/ 1084881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2515" h="1410346">
                <a:moveTo>
                  <a:pt x="4432515" y="1410346"/>
                </a:moveTo>
                <a:lnTo>
                  <a:pt x="2247254" y="1270861"/>
                </a:lnTo>
                <a:lnTo>
                  <a:pt x="402956" y="0"/>
                </a:lnTo>
                <a:lnTo>
                  <a:pt x="0" y="1084881"/>
                </a:lnTo>
              </a:path>
            </a:pathLst>
          </a:custGeom>
          <a:noFill/>
          <a:ln w="38100">
            <a:solidFill>
              <a:srgbClr val="00F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6F7462C-5779-2F48-ADF3-A73DBE91CBAD}"/>
                  </a:ext>
                </a:extLst>
              </p:cNvPr>
              <p:cNvSpPr txBox="1"/>
              <p:nvPr/>
            </p:nvSpPr>
            <p:spPr>
              <a:xfrm>
                <a:off x="14878" y="6310295"/>
                <a:ext cx="4432515" cy="405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b="1" dirty="0">
                    <a:latin typeface="+mj-lt"/>
                  </a:rPr>
                  <a:t>100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+mj-lt"/>
                          </a:rPr>
                          <m:t>(</m:t>
                        </m:r>
                        <m:r>
                          <a:rPr lang="fr-FR" b="1" i="1" smtClean="0">
                            <a:latin typeface="+mj-lt"/>
                          </a:rPr>
                          <m:t>𝑳𝒂𝒄𝒕𝒂𝒕𝒆</m:t>
                        </m:r>
                        <m:r>
                          <a:rPr lang="fr-FR" b="1" i="1" smtClean="0">
                            <a:latin typeface="+mj-lt"/>
                          </a:rPr>
                          <m:t> </m:t>
                        </m:r>
                        <m:r>
                          <a:rPr lang="fr-FR" b="1" i="1" smtClean="0">
                            <a:latin typeface="+mj-lt"/>
                          </a:rPr>
                          <m:t>𝒂𝒓𝒕</m:t>
                        </m:r>
                        <m:r>
                          <a:rPr lang="fr-FR" b="1" i="1" smtClean="0">
                            <a:latin typeface="+mj-lt"/>
                          </a:rPr>
                          <m:t>é</m:t>
                        </m:r>
                        <m:r>
                          <a:rPr lang="fr-FR" b="1" i="1" smtClean="0">
                            <a:latin typeface="+mj-lt"/>
                          </a:rPr>
                          <m:t>𝒓𝒊𝒆𝒍𝑯</m:t>
                        </m:r>
                        <m:r>
                          <a:rPr lang="fr-FR" b="1" i="1" smtClean="0">
                            <a:latin typeface="+mj-lt"/>
                          </a:rPr>
                          <m:t>𝟒</m:t>
                        </m:r>
                        <m:r>
                          <a:rPr lang="fr-FR" b="1" i="1" smtClean="0">
                            <a:latin typeface="+mj-lt"/>
                          </a:rPr>
                          <m:t>−</m:t>
                        </m:r>
                        <m:r>
                          <a:rPr lang="fr-FR" b="1" i="1" smtClean="0">
                            <a:latin typeface="+mj-lt"/>
                          </a:rPr>
                          <m:t>𝑳𝒂𝒄𝒕𝒂𝒕𝒆</m:t>
                        </m:r>
                        <m:r>
                          <a:rPr lang="fr-FR" b="1" i="1" smtClean="0">
                            <a:latin typeface="+mj-lt"/>
                          </a:rPr>
                          <m:t> </m:t>
                        </m:r>
                        <m:r>
                          <a:rPr lang="fr-FR" b="1" i="1" smtClean="0">
                            <a:latin typeface="+mj-lt"/>
                          </a:rPr>
                          <m:t>𝒂𝒓𝒕</m:t>
                        </m:r>
                        <m:r>
                          <a:rPr lang="fr-FR" b="1" i="1" smtClean="0">
                            <a:latin typeface="+mj-lt"/>
                          </a:rPr>
                          <m:t>é</m:t>
                        </m:r>
                        <m:r>
                          <a:rPr lang="fr-FR" b="1" i="1" smtClean="0">
                            <a:latin typeface="+mj-lt"/>
                          </a:rPr>
                          <m:t>𝒓𝒊𝒆𝒍</m:t>
                        </m:r>
                        <m:r>
                          <a:rPr lang="fr-FR" b="1" i="1" smtClean="0">
                            <a:latin typeface="+mj-lt"/>
                          </a:rPr>
                          <m:t> </m:t>
                        </m:r>
                        <m:r>
                          <a:rPr lang="fr-FR" b="1" i="1" smtClean="0">
                            <a:latin typeface="+mj-lt"/>
                          </a:rPr>
                          <m:t>𝑯</m:t>
                        </m:r>
                        <m:r>
                          <a:rPr lang="fr-FR" b="1" i="1" smtClean="0">
                            <a:latin typeface="+mj-lt"/>
                          </a:rPr>
                          <m:t>𝟎</m:t>
                        </m:r>
                        <m:r>
                          <a:rPr lang="fr-FR" b="1" i="1" smtClean="0">
                            <a:latin typeface="+mj-lt"/>
                          </a:rPr>
                          <m:t>)</m:t>
                        </m:r>
                      </m:num>
                      <m:den>
                        <m:r>
                          <a:rPr lang="fr-FR" b="1" i="1" smtClean="0">
                            <a:latin typeface="+mj-lt"/>
                          </a:rPr>
                          <m:t>𝑳𝒂𝒄𝒕𝒂𝒕𝒆</m:t>
                        </m:r>
                        <m:r>
                          <a:rPr lang="fr-FR" b="1" i="1" smtClean="0">
                            <a:latin typeface="+mj-lt"/>
                          </a:rPr>
                          <m:t> </m:t>
                        </m:r>
                        <m:r>
                          <a:rPr lang="fr-FR" b="1" i="1" smtClean="0">
                            <a:latin typeface="+mj-lt"/>
                          </a:rPr>
                          <m:t>𝒂𝒓𝒕</m:t>
                        </m:r>
                        <m:r>
                          <a:rPr lang="fr-FR" b="1" i="1" smtClean="0">
                            <a:latin typeface="+mj-lt"/>
                          </a:rPr>
                          <m:t>é</m:t>
                        </m:r>
                        <m:r>
                          <a:rPr lang="fr-FR" b="1" i="1" smtClean="0">
                            <a:latin typeface="+mj-lt"/>
                          </a:rPr>
                          <m:t>𝒓𝒊𝒆𝒍</m:t>
                        </m:r>
                        <m:r>
                          <a:rPr lang="fr-FR" b="1" i="1" smtClean="0">
                            <a:latin typeface="+mj-lt"/>
                          </a:rPr>
                          <m:t> </m:t>
                        </m:r>
                        <m:r>
                          <a:rPr lang="fr-FR" b="1" i="1" smtClean="0">
                            <a:latin typeface="+mj-lt"/>
                          </a:rPr>
                          <m:t>𝑯</m:t>
                        </m:r>
                        <m:r>
                          <a:rPr lang="fr-FR" b="1" i="1" smtClean="0">
                            <a:latin typeface="+mj-lt"/>
                          </a:rPr>
                          <m:t>𝟎</m:t>
                        </m:r>
                      </m:den>
                    </m:f>
                  </m:oMath>
                </a14:m>
                <a:endParaRPr lang="fr-FR" b="1" dirty="0">
                  <a:latin typeface="+mj-lt"/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6F7462C-5779-2F48-ADF3-A73DBE91C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" y="6310295"/>
                <a:ext cx="4432515" cy="405752"/>
              </a:xfrm>
              <a:prstGeom prst="rect">
                <a:avLst/>
              </a:prstGeom>
              <a:blipFill>
                <a:blip r:embed="rId4"/>
                <a:stretch>
                  <a:fillRect l="-2857" t="-606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94536E5F-1E39-3F46-B276-D66D60F108A1}"/>
              </a:ext>
            </a:extLst>
          </p:cNvPr>
          <p:cNvSpPr txBox="1"/>
          <p:nvPr/>
        </p:nvSpPr>
        <p:spPr>
          <a:xfrm>
            <a:off x="4331099" y="6171498"/>
            <a:ext cx="4423968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Augmenter son lactate sous Adrénaline</a:t>
            </a:r>
          </a:p>
          <a:p>
            <a:pPr algn="ctr"/>
            <a:r>
              <a:rPr lang="fr-FR" b="1" dirty="0"/>
              <a:t> est un facteur protecteur</a:t>
            </a:r>
          </a:p>
        </p:txBody>
      </p:sp>
    </p:spTree>
    <p:extLst>
      <p:ext uri="{BB962C8B-B14F-4D97-AF65-F5344CB8AC3E}">
        <p14:creationId xmlns:p14="http://schemas.microsoft.com/office/powerpoint/2010/main" val="328584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73388-3BF0-5A49-B0E3-6AF204FA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2907"/>
            <a:ext cx="7729728" cy="1188720"/>
          </a:xfrm>
        </p:spPr>
        <p:txBody>
          <a:bodyPr/>
          <a:lstStyle/>
          <a:p>
            <a:r>
              <a:rPr lang="fr-FR" dirty="0"/>
              <a:t>La production de lactate n’est pas qu’hypoxique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DB08CC-29C3-254F-8D42-E22F9AC0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71" y="1556443"/>
            <a:ext cx="9770458" cy="48910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C75E4B-3D2D-F045-9BE2-1C69BD08372D}"/>
              </a:ext>
            </a:extLst>
          </p:cNvPr>
          <p:cNvSpPr txBox="1"/>
          <p:nvPr/>
        </p:nvSpPr>
        <p:spPr>
          <a:xfrm>
            <a:off x="9703388" y="6575413"/>
            <a:ext cx="2512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Garcia-Alvarez et al. Lancet </a:t>
            </a:r>
            <a:r>
              <a:rPr lang="fr-FR" sz="1200" i="1" dirty="0" err="1"/>
              <a:t>Endoc</a:t>
            </a:r>
            <a:r>
              <a:rPr lang="fr-FR" sz="1200" i="1" dirty="0"/>
              <a:t> 2013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7F94D2-9C86-8E46-B81F-602D2C5864B1}"/>
              </a:ext>
            </a:extLst>
          </p:cNvPr>
          <p:cNvSpPr/>
          <p:nvPr/>
        </p:nvSpPr>
        <p:spPr>
          <a:xfrm>
            <a:off x="7884160" y="1619573"/>
            <a:ext cx="3075726" cy="44704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395144-EDDD-B546-B441-F852F2F0C016}"/>
              </a:ext>
            </a:extLst>
          </p:cNvPr>
          <p:cNvSpPr txBox="1"/>
          <p:nvPr/>
        </p:nvSpPr>
        <p:spPr>
          <a:xfrm>
            <a:off x="3555881" y="6448521"/>
            <a:ext cx="5891485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 </a:t>
            </a:r>
            <a:r>
              <a:rPr lang="fr-FR" b="1" dirty="0" err="1"/>
              <a:t>lactatémie</a:t>
            </a:r>
            <a:r>
              <a:rPr lang="fr-FR" b="1" dirty="0"/>
              <a:t> est largement indépendante de la TaO</a:t>
            </a:r>
            <a:r>
              <a:rPr lang="fr-FR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2794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BB0B98D-5BA0-FE45-9F9C-9223CA7C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Acidose Lactique de type B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E01A8F-D1C0-484D-8552-FDF8294BB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34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9DE0F5-D49B-4241-9AEE-F9B09CD3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2361"/>
            <a:ext cx="7729728" cy="1188720"/>
          </a:xfrm>
        </p:spPr>
        <p:txBody>
          <a:bodyPr/>
          <a:lstStyle/>
          <a:p>
            <a:r>
              <a:rPr lang="fr-FR" dirty="0"/>
              <a:t>Etiologies possibles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68229A-E234-4147-901E-DA7A5BD92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03"/>
          <a:stretch/>
        </p:blipFill>
        <p:spPr>
          <a:xfrm>
            <a:off x="3261360" y="1461081"/>
            <a:ext cx="5486400" cy="53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DF004-978C-FF40-BCFF-6825D130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9050"/>
            <a:ext cx="7729728" cy="1188720"/>
          </a:xfrm>
        </p:spPr>
        <p:txBody>
          <a:bodyPr/>
          <a:lstStyle/>
          <a:p>
            <a:r>
              <a:rPr lang="fr-FR" dirty="0"/>
              <a:t>Lactate et convulsion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AE86D1-049C-884B-90D8-9B1E0CC72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84" y="1830104"/>
            <a:ext cx="11584398" cy="376317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4BE71EE-2C32-294F-91FA-2341665DB0E3}"/>
              </a:ext>
            </a:extLst>
          </p:cNvPr>
          <p:cNvSpPr txBox="1"/>
          <p:nvPr/>
        </p:nvSpPr>
        <p:spPr>
          <a:xfrm>
            <a:off x="9407522" y="6581001"/>
            <a:ext cx="2770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Lipka</a:t>
            </a:r>
            <a:r>
              <a:rPr lang="fr-FR" sz="1200" dirty="0"/>
              <a:t> et al.  Acta </a:t>
            </a:r>
            <a:r>
              <a:rPr lang="fr-FR" sz="1200" dirty="0" err="1"/>
              <a:t>Anaesthesiol</a:t>
            </a:r>
            <a:r>
              <a:rPr lang="fr-FR" sz="1200" dirty="0"/>
              <a:t> </a:t>
            </a:r>
            <a:r>
              <a:rPr lang="fr-FR" sz="1200" dirty="0" err="1"/>
              <a:t>Scand</a:t>
            </a:r>
            <a:r>
              <a:rPr lang="fr-FR" sz="1200" dirty="0"/>
              <a:t> 2003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EDEA0-1A4F-8B4B-A453-11586E09014D}"/>
              </a:ext>
            </a:extLst>
          </p:cNvPr>
          <p:cNvSpPr/>
          <p:nvPr/>
        </p:nvSpPr>
        <p:spPr>
          <a:xfrm>
            <a:off x="9535886" y="2291939"/>
            <a:ext cx="2090057" cy="28144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66C20E-849E-224A-81CC-6D21F2CA85FC}"/>
              </a:ext>
            </a:extLst>
          </p:cNvPr>
          <p:cNvSpPr txBox="1"/>
          <p:nvPr/>
        </p:nvSpPr>
        <p:spPr>
          <a:xfrm>
            <a:off x="3725800" y="5875612"/>
            <a:ext cx="5456943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Hyperlactatémie très élevée, clairance en 60 min</a:t>
            </a:r>
          </a:p>
        </p:txBody>
      </p:sp>
    </p:spTree>
    <p:extLst>
      <p:ext uri="{BB962C8B-B14F-4D97-AF65-F5344CB8AC3E}">
        <p14:creationId xmlns:p14="http://schemas.microsoft.com/office/powerpoint/2010/main" val="1483314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9CCF0-38EB-B946-AC4C-0AB0C124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7571"/>
            <a:ext cx="7729728" cy="1188720"/>
          </a:xfrm>
        </p:spPr>
        <p:txBody>
          <a:bodyPr/>
          <a:lstStyle/>
          <a:p>
            <a:r>
              <a:rPr lang="fr-FR" dirty="0"/>
              <a:t>Lactate et Cancer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E03EF4-F6FC-874D-88F3-2CF60429C0C1}"/>
              </a:ext>
            </a:extLst>
          </p:cNvPr>
          <p:cNvSpPr txBox="1"/>
          <p:nvPr/>
        </p:nvSpPr>
        <p:spPr>
          <a:xfrm>
            <a:off x="9978894" y="6581001"/>
            <a:ext cx="2213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Friedenberg</a:t>
            </a:r>
            <a:r>
              <a:rPr lang="fr-FR" sz="1200" dirty="0"/>
              <a:t> et al. </a:t>
            </a:r>
            <a:r>
              <a:rPr lang="fr-FR" sz="1200" dirty="0" err="1"/>
              <a:t>Medicine</a:t>
            </a:r>
            <a:r>
              <a:rPr lang="fr-FR" sz="1200" dirty="0"/>
              <a:t> 2007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5B0841-2A7B-B64D-91B0-C455A0DE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1767" y="1576291"/>
            <a:ext cx="5498193" cy="468283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13CC284E-C459-EF43-8057-CFFEFCA09E81}"/>
              </a:ext>
            </a:extLst>
          </p:cNvPr>
          <p:cNvGrpSpPr/>
          <p:nvPr/>
        </p:nvGrpSpPr>
        <p:grpSpPr>
          <a:xfrm>
            <a:off x="1058089" y="1576291"/>
            <a:ext cx="3997235" cy="5281709"/>
            <a:chOff x="2011679" y="0"/>
            <a:chExt cx="3935651" cy="68580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38DA70F-BBE0-D748-8F9C-FFC53AD6B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373" r="73268"/>
            <a:stretch/>
          </p:blipFill>
          <p:spPr>
            <a:xfrm>
              <a:off x="2011679" y="0"/>
              <a:ext cx="1854927" cy="6858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1695C9C-BF7B-3C42-9EE0-7245BD6F6D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6365" r="44637"/>
            <a:stretch/>
          </p:blipFill>
          <p:spPr>
            <a:xfrm>
              <a:off x="3834583" y="0"/>
              <a:ext cx="862149" cy="685800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A1EFF41-83ED-EF4E-8B63-3E039AC2D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3222" r="13635"/>
            <a:stretch/>
          </p:blipFill>
          <p:spPr>
            <a:xfrm>
              <a:off x="4688024" y="0"/>
              <a:ext cx="1259306" cy="6858000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B8C3E70-810F-CB47-9548-82D62A5EA1B0}"/>
              </a:ext>
            </a:extLst>
          </p:cNvPr>
          <p:cNvSpPr txBox="1"/>
          <p:nvPr/>
        </p:nvSpPr>
        <p:spPr>
          <a:xfrm>
            <a:off x="5496236" y="3615814"/>
            <a:ext cx="2726067" cy="1200329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Lymphome</a:t>
            </a:r>
          </a:p>
          <a:p>
            <a:pPr algn="ctr"/>
            <a:r>
              <a:rPr lang="fr-FR" b="1" dirty="0"/>
              <a:t>Au diagnostic</a:t>
            </a:r>
          </a:p>
          <a:p>
            <a:pPr algn="ctr"/>
            <a:r>
              <a:rPr lang="fr-FR" b="1" dirty="0"/>
              <a:t>Grosse masse tumorale</a:t>
            </a:r>
          </a:p>
          <a:p>
            <a:pPr algn="ctr"/>
            <a:r>
              <a:rPr lang="fr-FR" b="1" dirty="0"/>
              <a:t>Atteinte hépatique</a:t>
            </a:r>
          </a:p>
        </p:txBody>
      </p:sp>
    </p:spTree>
    <p:extLst>
      <p:ext uri="{BB962C8B-B14F-4D97-AF65-F5344CB8AC3E}">
        <p14:creationId xmlns:p14="http://schemas.microsoft.com/office/powerpoint/2010/main" val="3502700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D41C5-3037-4F48-A89B-0915EF01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7571"/>
            <a:ext cx="7729728" cy="1188720"/>
          </a:xfrm>
        </p:spPr>
        <p:txBody>
          <a:bodyPr/>
          <a:lstStyle/>
          <a:p>
            <a:r>
              <a:rPr lang="fr-FR" dirty="0"/>
              <a:t>Lactate et acidocétose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07B2FD-6638-1A4F-84DF-44920C6C2F33}"/>
              </a:ext>
            </a:extLst>
          </p:cNvPr>
          <p:cNvSpPr txBox="1"/>
          <p:nvPr/>
        </p:nvSpPr>
        <p:spPr>
          <a:xfrm>
            <a:off x="10307573" y="6581001"/>
            <a:ext cx="1884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Cox et al. J </a:t>
            </a:r>
            <a:r>
              <a:rPr lang="fr-FR" sz="1200" dirty="0" err="1"/>
              <a:t>Crit</a:t>
            </a:r>
            <a:r>
              <a:rPr lang="fr-FR" sz="1200" dirty="0"/>
              <a:t> Care. 2012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3683D5-E015-FA47-B5A8-D3C02E79C7E4}"/>
              </a:ext>
            </a:extLst>
          </p:cNvPr>
          <p:cNvSpPr txBox="1"/>
          <p:nvPr/>
        </p:nvSpPr>
        <p:spPr>
          <a:xfrm>
            <a:off x="1563380" y="1840677"/>
            <a:ext cx="931851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Rétrospective, monocentrique, 68 acidocétose diabétique, prévalence acidose lactique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2C3332-D0EA-EE46-AE39-54A621F2AF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989" y="2426247"/>
            <a:ext cx="4604495" cy="41547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B6AE37-C973-DA40-A411-0736BBF5D9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2636" y="2276286"/>
            <a:ext cx="5434940" cy="40884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691D03D-45E5-C44B-AF21-656C34C1B289}"/>
              </a:ext>
            </a:extLst>
          </p:cNvPr>
          <p:cNvSpPr txBox="1"/>
          <p:nvPr/>
        </p:nvSpPr>
        <p:spPr>
          <a:xfrm>
            <a:off x="8376751" y="2826326"/>
            <a:ext cx="2331087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68%  avec </a:t>
            </a:r>
          </a:p>
          <a:p>
            <a:r>
              <a:rPr lang="fr-FR" b="1" dirty="0"/>
              <a:t>lactate &gt; 2.5 </a:t>
            </a:r>
            <a:r>
              <a:rPr lang="fr-FR" b="1" dirty="0" err="1"/>
              <a:t>mmol</a:t>
            </a:r>
            <a:r>
              <a:rPr lang="fr-FR" b="1" dirty="0"/>
              <a:t>/l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AE2553-3AE0-4F4D-8B64-74E62987E5B8}"/>
              </a:ext>
            </a:extLst>
          </p:cNvPr>
          <p:cNvSpPr txBox="1"/>
          <p:nvPr/>
        </p:nvSpPr>
        <p:spPr>
          <a:xfrm>
            <a:off x="3859168" y="6478540"/>
            <a:ext cx="4726935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Mécanisme inconnu, facteur non pronostic</a:t>
            </a:r>
          </a:p>
        </p:txBody>
      </p:sp>
    </p:spTree>
    <p:extLst>
      <p:ext uri="{BB962C8B-B14F-4D97-AF65-F5344CB8AC3E}">
        <p14:creationId xmlns:p14="http://schemas.microsoft.com/office/powerpoint/2010/main" val="420264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7CCFE-5E8F-064A-B73B-0491056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4243"/>
            <a:ext cx="7729728" cy="1188720"/>
          </a:xfrm>
        </p:spPr>
        <p:txBody>
          <a:bodyPr/>
          <a:lstStyle/>
          <a:p>
            <a:r>
              <a:rPr lang="fr-FR" dirty="0"/>
              <a:t>Lactate et déficit en thiamine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02247E-5DB5-6643-AA76-6826F4A4E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4" t="2574" r="3912"/>
          <a:stretch/>
        </p:blipFill>
        <p:spPr>
          <a:xfrm>
            <a:off x="288565" y="2348792"/>
            <a:ext cx="7671535" cy="231464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E6FC73-D835-6447-A0AB-F8EAB3C812A0}"/>
              </a:ext>
            </a:extLst>
          </p:cNvPr>
          <p:cNvSpPr/>
          <p:nvPr/>
        </p:nvSpPr>
        <p:spPr>
          <a:xfrm>
            <a:off x="5828677" y="2370847"/>
            <a:ext cx="1154650" cy="22409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4A37BA-EC0E-F241-8A43-3F09E3368F77}"/>
              </a:ext>
            </a:extLst>
          </p:cNvPr>
          <p:cNvSpPr txBox="1"/>
          <p:nvPr/>
        </p:nvSpPr>
        <p:spPr>
          <a:xfrm>
            <a:off x="622314" y="6583680"/>
            <a:ext cx="2347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Fattal-Valevski</a:t>
            </a:r>
            <a:r>
              <a:rPr lang="fr-FR" sz="1200" dirty="0"/>
              <a:t> et al. </a:t>
            </a:r>
            <a:r>
              <a:rPr lang="fr-FR" sz="1200" dirty="0" err="1"/>
              <a:t>Pediatric</a:t>
            </a:r>
            <a:r>
              <a:rPr lang="fr-FR" sz="1200" dirty="0"/>
              <a:t>. 2005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75E47E-5AE1-4B47-A2DC-F9B93F4237F8}"/>
              </a:ext>
            </a:extLst>
          </p:cNvPr>
          <p:cNvSpPr txBox="1"/>
          <p:nvPr/>
        </p:nvSpPr>
        <p:spPr>
          <a:xfrm>
            <a:off x="1533027" y="5275884"/>
            <a:ext cx="4053674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Thiamine = cofacteur indispensable </a:t>
            </a:r>
          </a:p>
          <a:p>
            <a:pPr algn="ctr"/>
            <a:r>
              <a:rPr lang="fr-FR" b="1" dirty="0"/>
              <a:t>de la PDH et 𝛂 KGDH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4FB46-F267-0E46-AFF5-221C64C815D4}"/>
              </a:ext>
            </a:extLst>
          </p:cNvPr>
          <p:cNvSpPr/>
          <p:nvPr/>
        </p:nvSpPr>
        <p:spPr>
          <a:xfrm>
            <a:off x="9592205" y="2704608"/>
            <a:ext cx="1106276" cy="3265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 ⬊ PDH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7289186-F3EB-6742-9345-0975C17BE3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5566" y="1467388"/>
            <a:ext cx="4626775" cy="51059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3610AFE-AFD1-C444-A57D-A487CF03F15F}"/>
              </a:ext>
            </a:extLst>
          </p:cNvPr>
          <p:cNvSpPr txBox="1"/>
          <p:nvPr/>
        </p:nvSpPr>
        <p:spPr>
          <a:xfrm>
            <a:off x="9473307" y="6573288"/>
            <a:ext cx="271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Butterworth</a:t>
            </a:r>
            <a:r>
              <a:rPr lang="fr-FR" sz="1200" dirty="0"/>
              <a:t> et al. </a:t>
            </a:r>
            <a:r>
              <a:rPr lang="fr-FR" sz="1200" dirty="0" err="1"/>
              <a:t>Metab</a:t>
            </a:r>
            <a:r>
              <a:rPr lang="fr-FR" sz="1200" dirty="0"/>
              <a:t> Brain Dis. 2009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58285-EA4C-644B-8E4F-4818AFB480F9}"/>
              </a:ext>
            </a:extLst>
          </p:cNvPr>
          <p:cNvSpPr/>
          <p:nvPr/>
        </p:nvSpPr>
        <p:spPr>
          <a:xfrm>
            <a:off x="9947800" y="5298177"/>
            <a:ext cx="1390759" cy="3265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⬊ 𝛂 KGDH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E499A0-9FC7-CF44-BA1B-3E4580B676AC}"/>
              </a:ext>
            </a:extLst>
          </p:cNvPr>
          <p:cNvSpPr txBox="1"/>
          <p:nvPr/>
        </p:nvSpPr>
        <p:spPr>
          <a:xfrm>
            <a:off x="5849501" y="2001515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⬈Lactate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53F969A-D356-8643-97B8-DD8BBFEE97B8}"/>
              </a:ext>
            </a:extLst>
          </p:cNvPr>
          <p:cNvSpPr txBox="1"/>
          <p:nvPr/>
        </p:nvSpPr>
        <p:spPr>
          <a:xfrm>
            <a:off x="507426" y="1632183"/>
            <a:ext cx="6969280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Nourission</a:t>
            </a:r>
            <a:r>
              <a:rPr lang="fr-FR" b="1" dirty="0"/>
              <a:t>, alimentation à base de Soja, troubles neurologiques</a:t>
            </a:r>
          </a:p>
        </p:txBody>
      </p:sp>
    </p:spTree>
    <p:extLst>
      <p:ext uri="{BB962C8B-B14F-4D97-AF65-F5344CB8AC3E}">
        <p14:creationId xmlns:p14="http://schemas.microsoft.com/office/powerpoint/2010/main" val="9908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2EA0B-1FF1-094A-A8E3-C5BE5785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456" y="445770"/>
            <a:ext cx="7729728" cy="1188720"/>
          </a:xfrm>
        </p:spPr>
        <p:txBody>
          <a:bodyPr/>
          <a:lstStyle/>
          <a:p>
            <a:r>
              <a:rPr lang="fr-FR" dirty="0"/>
              <a:t>Le lactate : deux visions opposées</a:t>
            </a:r>
          </a:p>
        </p:txBody>
      </p:sp>
      <p:sp>
        <p:nvSpPr>
          <p:cNvPr id="4" name="Éclair 3">
            <a:extLst>
              <a:ext uri="{FF2B5EF4-FFF2-40B4-BE49-F238E27FC236}">
                <a16:creationId xmlns:a16="http://schemas.microsoft.com/office/drawing/2014/main" id="{2B43AB06-AC49-764D-BE46-BEE5AA5FA939}"/>
              </a:ext>
            </a:extLst>
          </p:cNvPr>
          <p:cNvSpPr/>
          <p:nvPr/>
        </p:nvSpPr>
        <p:spPr>
          <a:xfrm>
            <a:off x="5360670" y="2468880"/>
            <a:ext cx="1257300" cy="4103370"/>
          </a:xfrm>
          <a:prstGeom prst="lightningBol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44184E-5D68-7442-9272-2E6676F6D443}"/>
              </a:ext>
            </a:extLst>
          </p:cNvPr>
          <p:cNvSpPr txBox="1"/>
          <p:nvPr/>
        </p:nvSpPr>
        <p:spPr>
          <a:xfrm>
            <a:off x="2286000" y="2651760"/>
            <a:ext cx="157889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Physiologiste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A5BBA5-CFC4-844E-AE7B-1AC9C582F23C}"/>
              </a:ext>
            </a:extLst>
          </p:cNvPr>
          <p:cNvSpPr txBox="1"/>
          <p:nvPr/>
        </p:nvSpPr>
        <p:spPr>
          <a:xfrm>
            <a:off x="8113746" y="2651760"/>
            <a:ext cx="158729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Réanimateur</a:t>
            </a: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2DD02BE6-8390-3149-8F93-E0A1883FB36C}"/>
              </a:ext>
            </a:extLst>
          </p:cNvPr>
          <p:cNvSpPr/>
          <p:nvPr/>
        </p:nvSpPr>
        <p:spPr>
          <a:xfrm>
            <a:off x="6846570" y="3855482"/>
            <a:ext cx="4812030" cy="1950958"/>
          </a:xfrm>
          <a:prstGeom prst="irregularSeal1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Marqueur de mauvais pronostic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110FCC41-72F6-1F4F-BA3F-D8CB87D1249F}"/>
              </a:ext>
            </a:extLst>
          </p:cNvPr>
          <p:cNvSpPr/>
          <p:nvPr/>
        </p:nvSpPr>
        <p:spPr>
          <a:xfrm>
            <a:off x="148590" y="3855482"/>
            <a:ext cx="5452242" cy="1950958"/>
          </a:xfrm>
          <a:prstGeom prst="irregularSeal1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Intermédiaire énergétique indispensable </a:t>
            </a:r>
          </a:p>
        </p:txBody>
      </p:sp>
    </p:spTree>
    <p:extLst>
      <p:ext uri="{BB962C8B-B14F-4D97-AF65-F5344CB8AC3E}">
        <p14:creationId xmlns:p14="http://schemas.microsoft.com/office/powerpoint/2010/main" val="2181565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0942-0395-3842-B90B-69C04C92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674"/>
            <a:ext cx="7729728" cy="1188720"/>
          </a:xfrm>
        </p:spPr>
        <p:txBody>
          <a:bodyPr/>
          <a:lstStyle/>
          <a:p>
            <a:r>
              <a:rPr lang="fr-FR" dirty="0"/>
              <a:t>Lactate et alcool : exemple de l’éthylène glycol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F0333E-71A2-D44E-BC28-9BD140AA1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44"/>
          <a:stretch/>
        </p:blipFill>
        <p:spPr>
          <a:xfrm>
            <a:off x="725715" y="1750423"/>
            <a:ext cx="4159794" cy="5040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B741DC-9ED4-E942-8C53-969FC43D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7841" y="2574290"/>
            <a:ext cx="5321300" cy="2806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2BAA396-D825-0D42-9C5C-2535D05ACBC1}"/>
              </a:ext>
            </a:extLst>
          </p:cNvPr>
          <p:cNvSpPr txBox="1"/>
          <p:nvPr/>
        </p:nvSpPr>
        <p:spPr>
          <a:xfrm>
            <a:off x="5354992" y="5408515"/>
            <a:ext cx="5426998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Glycolate</a:t>
            </a:r>
            <a:r>
              <a:rPr lang="fr-FR" b="1" dirty="0"/>
              <a:t> faussement reconnu par les automates</a:t>
            </a:r>
          </a:p>
          <a:p>
            <a:pPr algn="ctr"/>
            <a:r>
              <a:rPr lang="fr-FR" b="1" dirty="0"/>
              <a:t>➞ fausse élévation du lactate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7DC244-CA0E-0C4B-A8FC-3F8964960976}"/>
              </a:ext>
            </a:extLst>
          </p:cNvPr>
          <p:cNvSpPr txBox="1"/>
          <p:nvPr/>
        </p:nvSpPr>
        <p:spPr>
          <a:xfrm>
            <a:off x="5723137" y="6409876"/>
            <a:ext cx="469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Osmolalité</a:t>
            </a:r>
            <a:r>
              <a:rPr lang="fr-FR" b="1" dirty="0"/>
              <a:t> mesurée &gt; </a:t>
            </a:r>
            <a:r>
              <a:rPr lang="fr-FR" b="1" dirty="0" err="1"/>
              <a:t>osmolalité</a:t>
            </a:r>
            <a:r>
              <a:rPr lang="fr-FR" b="1" dirty="0"/>
              <a:t> calculée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A3D4C9-992C-974C-8C8B-A9BEE28D82AA}"/>
              </a:ext>
            </a:extLst>
          </p:cNvPr>
          <p:cNvSpPr txBox="1"/>
          <p:nvPr/>
        </p:nvSpPr>
        <p:spPr>
          <a:xfrm>
            <a:off x="0" y="6594542"/>
            <a:ext cx="19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Latus</a:t>
            </a:r>
            <a:r>
              <a:rPr lang="fr-FR" sz="1200" dirty="0"/>
              <a:t> et al. Clin </a:t>
            </a:r>
            <a:r>
              <a:rPr lang="fr-FR" sz="1200" dirty="0" err="1"/>
              <a:t>Kidney</a:t>
            </a:r>
            <a:r>
              <a:rPr lang="fr-FR" sz="1200" dirty="0"/>
              <a:t>. 2012</a:t>
            </a:r>
          </a:p>
        </p:txBody>
      </p:sp>
    </p:spTree>
    <p:extLst>
      <p:ext uri="{BB962C8B-B14F-4D97-AF65-F5344CB8AC3E}">
        <p14:creationId xmlns:p14="http://schemas.microsoft.com/office/powerpoint/2010/main" val="3391482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17C7E-36C8-1D46-8920-875311BA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1205"/>
            <a:ext cx="7729728" cy="1188720"/>
          </a:xfrm>
        </p:spPr>
        <p:txBody>
          <a:bodyPr/>
          <a:lstStyle/>
          <a:p>
            <a:r>
              <a:rPr lang="fr-FR" dirty="0"/>
              <a:t>Lactate et maladie héréditaire du métabolisme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04B4D6-C24B-F643-AC35-4B3596FF5397}"/>
              </a:ext>
            </a:extLst>
          </p:cNvPr>
          <p:cNvSpPr txBox="1"/>
          <p:nvPr/>
        </p:nvSpPr>
        <p:spPr>
          <a:xfrm>
            <a:off x="207611" y="1757549"/>
            <a:ext cx="2537874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Les patients viennent </a:t>
            </a:r>
          </a:p>
          <a:p>
            <a:r>
              <a:rPr lang="fr-FR" b="1" dirty="0"/>
              <a:t>avec un diagnostic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99D458-3E27-524A-AFFB-2B95B6C2ED75}"/>
              </a:ext>
            </a:extLst>
          </p:cNvPr>
          <p:cNvSpPr txBox="1"/>
          <p:nvPr/>
        </p:nvSpPr>
        <p:spPr>
          <a:xfrm>
            <a:off x="8876942" y="1373016"/>
            <a:ext cx="2706190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Acidurie</a:t>
            </a:r>
            <a:r>
              <a:rPr lang="fr-FR" sz="1400" dirty="0"/>
              <a:t> organique</a:t>
            </a:r>
          </a:p>
          <a:p>
            <a:endParaRPr lang="fr-FR" sz="1400" dirty="0"/>
          </a:p>
          <a:p>
            <a:r>
              <a:rPr lang="fr-FR" sz="1400" dirty="0"/>
              <a:t>Diabète</a:t>
            </a:r>
          </a:p>
          <a:p>
            <a:endParaRPr lang="fr-FR" sz="1400" dirty="0"/>
          </a:p>
          <a:p>
            <a:r>
              <a:rPr lang="fr-FR" sz="1400" dirty="0"/>
              <a:t>Acidose lactique congénitale</a:t>
            </a:r>
          </a:p>
          <a:p>
            <a:r>
              <a:rPr lang="fr-FR" sz="1400" dirty="0"/>
              <a:t>Anomalie de la chaîne respiratoire</a:t>
            </a:r>
          </a:p>
          <a:p>
            <a:r>
              <a:rPr lang="fr-FR" sz="1400" dirty="0" err="1"/>
              <a:t>Acidurie</a:t>
            </a:r>
            <a:r>
              <a:rPr lang="fr-FR" sz="1400" dirty="0"/>
              <a:t> organique</a:t>
            </a:r>
          </a:p>
          <a:p>
            <a:endParaRPr lang="fr-FR" sz="1400" dirty="0"/>
          </a:p>
          <a:p>
            <a:r>
              <a:rPr lang="fr-FR" sz="1400" dirty="0" err="1"/>
              <a:t>Acidurie</a:t>
            </a:r>
            <a:r>
              <a:rPr lang="fr-FR" sz="1400" dirty="0"/>
              <a:t> organique</a:t>
            </a:r>
          </a:p>
          <a:p>
            <a:r>
              <a:rPr lang="fr-FR" sz="1400" dirty="0"/>
              <a:t>MSD/SCAD</a:t>
            </a:r>
          </a:p>
          <a:p>
            <a:endParaRPr lang="fr-FR" sz="1400" dirty="0"/>
          </a:p>
          <a:p>
            <a:r>
              <a:rPr lang="fr-FR" sz="1400" dirty="0"/>
              <a:t>Défaut de </a:t>
            </a:r>
            <a:r>
              <a:rPr lang="fr-FR" sz="1400" dirty="0" err="1"/>
              <a:t>néoglucogènese</a:t>
            </a:r>
            <a:endParaRPr lang="fr-FR" sz="1400" dirty="0"/>
          </a:p>
          <a:p>
            <a:r>
              <a:rPr lang="fr-FR" sz="1400" dirty="0"/>
              <a:t>Anomalie de la chaîne respiratoire</a:t>
            </a:r>
          </a:p>
          <a:p>
            <a:endParaRPr lang="fr-FR" sz="1400" dirty="0"/>
          </a:p>
          <a:p>
            <a:r>
              <a:rPr lang="fr-FR" sz="1400" dirty="0"/>
              <a:t>MSD/ Insuffisance </a:t>
            </a:r>
            <a:r>
              <a:rPr lang="fr-FR" sz="1400" dirty="0" err="1"/>
              <a:t>surrenale</a:t>
            </a:r>
            <a:endParaRPr lang="fr-FR" sz="1400" dirty="0"/>
          </a:p>
          <a:p>
            <a:r>
              <a:rPr lang="fr-FR" sz="1400" dirty="0" err="1"/>
              <a:t>Acidurie</a:t>
            </a:r>
            <a:r>
              <a:rPr lang="fr-FR" sz="1400" dirty="0"/>
              <a:t> organique</a:t>
            </a:r>
          </a:p>
          <a:p>
            <a:r>
              <a:rPr lang="fr-FR" sz="1400" dirty="0"/>
              <a:t>Déficit en </a:t>
            </a:r>
            <a:r>
              <a:rPr lang="fr-FR" sz="1400" dirty="0" err="1"/>
              <a:t>acetoacetylCoa</a:t>
            </a:r>
            <a:r>
              <a:rPr lang="fr-FR" sz="1400" dirty="0"/>
              <a:t> </a:t>
            </a:r>
            <a:r>
              <a:rPr lang="fr-FR" sz="1400" dirty="0" err="1"/>
              <a:t>Thiolase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 err="1"/>
              <a:t>Déficite</a:t>
            </a:r>
            <a:r>
              <a:rPr lang="fr-FR" sz="1400" dirty="0"/>
              <a:t> en pyruvate DH</a:t>
            </a:r>
          </a:p>
          <a:p>
            <a:endParaRPr lang="fr-FR" sz="1400" dirty="0"/>
          </a:p>
          <a:p>
            <a:r>
              <a:rPr lang="fr-FR" sz="1400" dirty="0"/>
              <a:t>Défaut de Beta oxydation</a:t>
            </a:r>
          </a:p>
          <a:p>
            <a:r>
              <a:rPr lang="fr-FR" sz="1400" dirty="0" err="1"/>
              <a:t>Deficit</a:t>
            </a:r>
            <a:r>
              <a:rPr lang="fr-FR" sz="1400" dirty="0"/>
              <a:t> en HMG </a:t>
            </a:r>
            <a:r>
              <a:rPr lang="fr-FR" sz="1400" dirty="0" err="1"/>
              <a:t>Coa</a:t>
            </a:r>
            <a:r>
              <a:rPr lang="fr-FR" sz="1400" dirty="0"/>
              <a:t> lyase</a:t>
            </a:r>
          </a:p>
          <a:p>
            <a:r>
              <a:rPr lang="fr-FR" sz="1400" dirty="0" err="1"/>
              <a:t>Deficit</a:t>
            </a:r>
            <a:r>
              <a:rPr lang="fr-FR" sz="1400" dirty="0"/>
              <a:t> en G6P</a:t>
            </a:r>
          </a:p>
          <a:p>
            <a:endParaRPr lang="fr-FR" sz="1400" dirty="0"/>
          </a:p>
          <a:p>
            <a:r>
              <a:rPr lang="fr-FR" sz="1400" dirty="0"/>
              <a:t>Acidose tubulaire rénale</a:t>
            </a:r>
          </a:p>
        </p:txBody>
      </p:sp>
      <p:graphicFrame>
        <p:nvGraphicFramePr>
          <p:cNvPr id="15" name="Espace réservé du contenu 3">
            <a:extLst>
              <a:ext uri="{FF2B5EF4-FFF2-40B4-BE49-F238E27FC236}">
                <a16:creationId xmlns:a16="http://schemas.microsoft.com/office/drawing/2014/main" id="{F26DB77A-B168-CB42-8614-4B7FD2F67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93505"/>
              </p:ext>
            </p:extLst>
          </p:nvPr>
        </p:nvGraphicFramePr>
        <p:xfrm>
          <a:off x="0" y="1366455"/>
          <a:ext cx="8663316" cy="5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7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A69B1-2192-7A45-AF68-21A5F931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0258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Hyperlactatémie d’origine médicamenteuse ou toxique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9210D5-B22A-C745-B76A-56CEE86F60A5}"/>
              </a:ext>
            </a:extLst>
          </p:cNvPr>
          <p:cNvSpPr txBox="1"/>
          <p:nvPr/>
        </p:nvSpPr>
        <p:spPr>
          <a:xfrm>
            <a:off x="9631747" y="6581001"/>
            <a:ext cx="2560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 Andersen  et al. Mayo Clin Proc. 2013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84102A-52A7-054C-8000-80EAA350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55" y="1566891"/>
            <a:ext cx="6062540" cy="52911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3E58984-CBFD-8948-88C2-CA44DD468AED}"/>
              </a:ext>
            </a:extLst>
          </p:cNvPr>
          <p:cNvSpPr txBox="1"/>
          <p:nvPr/>
        </p:nvSpPr>
        <p:spPr>
          <a:xfrm>
            <a:off x="1573170" y="2137418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Metformine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5A0B13-2D32-0A49-A257-F873A9DB1C4B}"/>
              </a:ext>
            </a:extLst>
          </p:cNvPr>
          <p:cNvSpPr txBox="1"/>
          <p:nvPr/>
        </p:nvSpPr>
        <p:spPr>
          <a:xfrm>
            <a:off x="1573170" y="2524663"/>
            <a:ext cx="155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Paracétamol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D291C5-67E2-3E46-9A09-4A5450D4421C}"/>
              </a:ext>
            </a:extLst>
          </p:cNvPr>
          <p:cNvSpPr txBox="1"/>
          <p:nvPr/>
        </p:nvSpPr>
        <p:spPr>
          <a:xfrm>
            <a:off x="1573169" y="3070854"/>
            <a:ext cx="129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Linézolide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1CB7A9-660E-4B45-9B2A-03A3709590CC}"/>
              </a:ext>
            </a:extLst>
          </p:cNvPr>
          <p:cNvSpPr txBox="1"/>
          <p:nvPr/>
        </p:nvSpPr>
        <p:spPr>
          <a:xfrm>
            <a:off x="1573168" y="3440186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𝜷2-agoniste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140F7C-E2C7-C24A-8942-68B8969C2898}"/>
              </a:ext>
            </a:extLst>
          </p:cNvPr>
          <p:cNvSpPr txBox="1"/>
          <p:nvPr/>
        </p:nvSpPr>
        <p:spPr>
          <a:xfrm>
            <a:off x="1573168" y="3934754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Propofol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DD952A-38C0-3143-AC97-707CF2A438F8}"/>
              </a:ext>
            </a:extLst>
          </p:cNvPr>
          <p:cNvSpPr txBox="1"/>
          <p:nvPr/>
        </p:nvSpPr>
        <p:spPr>
          <a:xfrm>
            <a:off x="1573168" y="424465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Adrénaline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E05A50-E71A-2941-A434-D18B2A24C6BD}"/>
              </a:ext>
            </a:extLst>
          </p:cNvPr>
          <p:cNvSpPr txBox="1"/>
          <p:nvPr/>
        </p:nvSpPr>
        <p:spPr>
          <a:xfrm>
            <a:off x="1573168" y="4561526"/>
            <a:ext cx="15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Théophyline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6A8986-A9D1-224B-A698-138256D94788}"/>
              </a:ext>
            </a:extLst>
          </p:cNvPr>
          <p:cNvSpPr txBox="1"/>
          <p:nvPr/>
        </p:nvSpPr>
        <p:spPr>
          <a:xfrm>
            <a:off x="1573168" y="499666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Alcool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ADFC8C-84AA-D34D-811A-1FC1CAE8DEE4}"/>
              </a:ext>
            </a:extLst>
          </p:cNvPr>
          <p:cNvSpPr txBox="1"/>
          <p:nvPr/>
        </p:nvSpPr>
        <p:spPr>
          <a:xfrm>
            <a:off x="1573167" y="557408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Cocaïne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95D5DDD-7B7A-B047-90CA-12BC6ADAF393}"/>
              </a:ext>
            </a:extLst>
          </p:cNvPr>
          <p:cNvSpPr txBox="1"/>
          <p:nvPr/>
        </p:nvSpPr>
        <p:spPr>
          <a:xfrm>
            <a:off x="1573166" y="594341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32236D-6373-E54B-9863-93773B51FF37}"/>
              </a:ext>
            </a:extLst>
          </p:cNvPr>
          <p:cNvSpPr txBox="1"/>
          <p:nvPr/>
        </p:nvSpPr>
        <p:spPr>
          <a:xfrm>
            <a:off x="1573166" y="6350168"/>
            <a:ext cx="109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Cyanure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AB8547-1372-8E40-9CA2-1CB011EC389B}"/>
              </a:ext>
            </a:extLst>
          </p:cNvPr>
          <p:cNvSpPr txBox="1"/>
          <p:nvPr/>
        </p:nvSpPr>
        <p:spPr>
          <a:xfrm>
            <a:off x="9267717" y="2125525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Inhibition néoglucogenèse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0C3F24-A94A-DE43-A26B-37A82D6B6B80}"/>
              </a:ext>
            </a:extLst>
          </p:cNvPr>
          <p:cNvSpPr txBox="1"/>
          <p:nvPr/>
        </p:nvSpPr>
        <p:spPr>
          <a:xfrm>
            <a:off x="9267717" y="3070854"/>
            <a:ext cx="190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Toxicité mitochondriale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31E16FF-E867-2645-8834-0199F5A13EC9}"/>
              </a:ext>
            </a:extLst>
          </p:cNvPr>
          <p:cNvSpPr txBox="1"/>
          <p:nvPr/>
        </p:nvSpPr>
        <p:spPr>
          <a:xfrm>
            <a:off x="9267716" y="3927417"/>
            <a:ext cx="190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Toxicité mitochondriale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F1E330-C976-F04F-81AF-46B1637AF1D8}"/>
              </a:ext>
            </a:extLst>
          </p:cNvPr>
          <p:cNvSpPr txBox="1"/>
          <p:nvPr/>
        </p:nvSpPr>
        <p:spPr>
          <a:xfrm>
            <a:off x="9263434" y="5960241"/>
            <a:ext cx="1202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⬊ portage O</a:t>
            </a:r>
            <a:r>
              <a:rPr lang="fr-FR" sz="1400" baseline="-25000" dirty="0"/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D7A2D5-957A-2F43-864E-ED0D9323319A}"/>
              </a:ext>
            </a:extLst>
          </p:cNvPr>
          <p:cNvSpPr txBox="1"/>
          <p:nvPr/>
        </p:nvSpPr>
        <p:spPr>
          <a:xfrm>
            <a:off x="9267715" y="5586145"/>
            <a:ext cx="217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Stimulation 𝜷 adrénergique</a:t>
            </a:r>
            <a:endParaRPr lang="fr-FR" sz="1400" baseline="-25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50BF27-47B6-484D-B476-D47CAD9DBC79}"/>
              </a:ext>
            </a:extLst>
          </p:cNvPr>
          <p:cNvSpPr txBox="1"/>
          <p:nvPr/>
        </p:nvSpPr>
        <p:spPr>
          <a:xfrm>
            <a:off x="9267716" y="4342379"/>
            <a:ext cx="217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Stimulation 𝜷 adrénergique</a:t>
            </a:r>
            <a:endParaRPr lang="fr-FR" sz="1400" baseline="-25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2A1C890-6556-8347-A842-9B1235C1CD11}"/>
              </a:ext>
            </a:extLst>
          </p:cNvPr>
          <p:cNvSpPr txBox="1"/>
          <p:nvPr/>
        </p:nvSpPr>
        <p:spPr>
          <a:xfrm>
            <a:off x="9267716" y="3455880"/>
            <a:ext cx="217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Stimulation 𝜷 adrénergique</a:t>
            </a:r>
            <a:endParaRPr lang="fr-FR" sz="1400" baseline="-25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C38C3B-52CA-CF4D-ADFF-58BFCBDE3DA4}"/>
              </a:ext>
            </a:extLst>
          </p:cNvPr>
          <p:cNvSpPr txBox="1"/>
          <p:nvPr/>
        </p:nvSpPr>
        <p:spPr>
          <a:xfrm>
            <a:off x="9267716" y="500654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Inhibition PDH</a:t>
            </a:r>
            <a:endParaRPr lang="fr-FR" sz="1400" baseline="-25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2E1611B-A613-6D4A-B321-AD6BCB46709E}"/>
              </a:ext>
            </a:extLst>
          </p:cNvPr>
          <p:cNvSpPr txBox="1"/>
          <p:nvPr/>
        </p:nvSpPr>
        <p:spPr>
          <a:xfrm>
            <a:off x="9267716" y="2583935"/>
            <a:ext cx="190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Toxicité mitochondriale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76C503-3DFD-5845-A0E2-8F6CFF3B0C76}"/>
              </a:ext>
            </a:extLst>
          </p:cNvPr>
          <p:cNvSpPr txBox="1"/>
          <p:nvPr/>
        </p:nvSpPr>
        <p:spPr>
          <a:xfrm>
            <a:off x="9267717" y="6346295"/>
            <a:ext cx="2606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Inhibition cytochrome C oxydase</a:t>
            </a:r>
            <a:endParaRPr lang="fr-FR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616058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FE512-6C9F-284C-B484-8D3167F5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042"/>
            <a:ext cx="7729728" cy="1188720"/>
          </a:xfrm>
        </p:spPr>
        <p:txBody>
          <a:bodyPr/>
          <a:lstStyle/>
          <a:p>
            <a:r>
              <a:rPr lang="fr-FR" dirty="0"/>
              <a:t>En pratique comment utiliser la </a:t>
            </a:r>
            <a:r>
              <a:rPr lang="fr-FR" dirty="0" err="1"/>
              <a:t>lactatémie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8B2AAC-80F9-A54E-9547-13D531A92EF8}"/>
              </a:ext>
            </a:extLst>
          </p:cNvPr>
          <p:cNvSpPr txBox="1"/>
          <p:nvPr/>
        </p:nvSpPr>
        <p:spPr>
          <a:xfrm>
            <a:off x="9512292" y="6581001"/>
            <a:ext cx="267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/>
              <a:t>Cecconi</a:t>
            </a:r>
            <a:r>
              <a:rPr lang="fr-FR" sz="1200" i="1" dirty="0"/>
              <a:t> M et al.  Intensive Care Med 2014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52F24A-E98A-BD4A-9BC9-DE827957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81300"/>
            <a:ext cx="12333977" cy="10585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977F97-E99F-874D-89F1-180EBA931B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46" y="4534586"/>
            <a:ext cx="12241938" cy="475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DE499B-119A-1444-A164-136FB880B0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4" y="3751469"/>
            <a:ext cx="12318626" cy="8130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EBE8388-039A-8742-A309-2D8D748AEB2F}"/>
              </a:ext>
            </a:extLst>
          </p:cNvPr>
          <p:cNvSpPr txBox="1"/>
          <p:nvPr/>
        </p:nvSpPr>
        <p:spPr>
          <a:xfrm>
            <a:off x="2543136" y="5825560"/>
            <a:ext cx="1677639" cy="3693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Valeur initiale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58018C-83CA-9D46-967A-C494E2306B0C}"/>
              </a:ext>
            </a:extLst>
          </p:cNvPr>
          <p:cNvSpPr txBox="1"/>
          <p:nvPr/>
        </p:nvSpPr>
        <p:spPr>
          <a:xfrm>
            <a:off x="8617147" y="5825560"/>
            <a:ext cx="1237839" cy="3693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Cinétique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113C4CF-58FD-C44C-957C-F1C75C7DDDE1}"/>
              </a:ext>
            </a:extLst>
          </p:cNvPr>
          <p:cNvSpPr/>
          <p:nvPr/>
        </p:nvSpPr>
        <p:spPr>
          <a:xfrm>
            <a:off x="3105731" y="5110979"/>
            <a:ext cx="552450" cy="60075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FB7D84D-68CA-4143-82CA-4BE116B1B7E3}"/>
              </a:ext>
            </a:extLst>
          </p:cNvPr>
          <p:cNvSpPr/>
          <p:nvPr/>
        </p:nvSpPr>
        <p:spPr>
          <a:xfrm>
            <a:off x="8959842" y="5096351"/>
            <a:ext cx="552450" cy="60075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8EA420-C64D-E942-A945-B78022B7588C}"/>
              </a:ext>
            </a:extLst>
          </p:cNvPr>
          <p:cNvSpPr txBox="1"/>
          <p:nvPr/>
        </p:nvSpPr>
        <p:spPr>
          <a:xfrm>
            <a:off x="3105731" y="6342482"/>
            <a:ext cx="371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En pratique difficile de définir le temps 0</a:t>
            </a:r>
          </a:p>
        </p:txBody>
      </p:sp>
    </p:spTree>
    <p:extLst>
      <p:ext uri="{BB962C8B-B14F-4D97-AF65-F5344CB8AC3E}">
        <p14:creationId xmlns:p14="http://schemas.microsoft.com/office/powerpoint/2010/main" val="1799176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55021-53FB-7649-AABE-065BFA4C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fr-FR" dirty="0"/>
              <a:t>Le lactate ne s’utilise pas seul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44F322-4D48-2E4B-9174-9D8D5B995A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5044" y="1591732"/>
            <a:ext cx="9108374" cy="52662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326B25-67DD-3A41-8C17-B665DD4A7080}"/>
              </a:ext>
            </a:extLst>
          </p:cNvPr>
          <p:cNvSpPr txBox="1"/>
          <p:nvPr/>
        </p:nvSpPr>
        <p:spPr>
          <a:xfrm>
            <a:off x="9335962" y="6581001"/>
            <a:ext cx="285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Hernandez  G et al. Intensive Care Med 2018</a:t>
            </a:r>
          </a:p>
        </p:txBody>
      </p:sp>
    </p:spTree>
    <p:extLst>
      <p:ext uri="{BB962C8B-B14F-4D97-AF65-F5344CB8AC3E}">
        <p14:creationId xmlns:p14="http://schemas.microsoft.com/office/powerpoint/2010/main" val="3751844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C647C-F022-DB43-B55C-1FDDAFB1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6692"/>
            <a:ext cx="7729728" cy="118872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CC24C0-BAF3-FB46-AA52-C5FFA4BFF5B5}"/>
              </a:ext>
            </a:extLst>
          </p:cNvPr>
          <p:cNvSpPr txBox="1"/>
          <p:nvPr/>
        </p:nvSpPr>
        <p:spPr>
          <a:xfrm>
            <a:off x="5712177" y="2211507"/>
            <a:ext cx="99899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5CC39A-F55F-F34D-8161-7B66497CB2BE}"/>
              </a:ext>
            </a:extLst>
          </p:cNvPr>
          <p:cNvSpPr txBox="1"/>
          <p:nvPr/>
        </p:nvSpPr>
        <p:spPr>
          <a:xfrm>
            <a:off x="1505938" y="3372648"/>
            <a:ext cx="337239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marqueur d’hypoxie tissulaire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92ED6-EB07-F04B-BF2B-DA3218E4BFA8}"/>
              </a:ext>
            </a:extLst>
          </p:cNvPr>
          <p:cNvSpPr/>
          <p:nvPr/>
        </p:nvSpPr>
        <p:spPr>
          <a:xfrm>
            <a:off x="7686578" y="3372648"/>
            <a:ext cx="409830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b="1" dirty="0"/>
              <a:t>marqueur d’adaptation métabolique</a:t>
            </a:r>
          </a:p>
        </p:txBody>
      </p:sp>
      <p:sp>
        <p:nvSpPr>
          <p:cNvPr id="9" name="Flèche droite à entaille 8">
            <a:extLst>
              <a:ext uri="{FF2B5EF4-FFF2-40B4-BE49-F238E27FC236}">
                <a16:creationId xmlns:a16="http://schemas.microsoft.com/office/drawing/2014/main" id="{18C27EE4-36DE-2746-B84F-0AB9761967AC}"/>
              </a:ext>
            </a:extLst>
          </p:cNvPr>
          <p:cNvSpPr/>
          <p:nvPr/>
        </p:nvSpPr>
        <p:spPr>
          <a:xfrm rot="9486449">
            <a:off x="3962400" y="2625541"/>
            <a:ext cx="1503680" cy="4630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à entaille 9">
            <a:extLst>
              <a:ext uri="{FF2B5EF4-FFF2-40B4-BE49-F238E27FC236}">
                <a16:creationId xmlns:a16="http://schemas.microsoft.com/office/drawing/2014/main" id="{9B195A82-F08E-FC48-8A00-541352198B4E}"/>
              </a:ext>
            </a:extLst>
          </p:cNvPr>
          <p:cNvSpPr/>
          <p:nvPr/>
        </p:nvSpPr>
        <p:spPr>
          <a:xfrm rot="1354768">
            <a:off x="6956422" y="2618248"/>
            <a:ext cx="1503680" cy="4630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à entaille 10">
            <a:extLst>
              <a:ext uri="{FF2B5EF4-FFF2-40B4-BE49-F238E27FC236}">
                <a16:creationId xmlns:a16="http://schemas.microsoft.com/office/drawing/2014/main" id="{29B6EB90-59A8-C14A-AAA0-CAF6446F12CD}"/>
              </a:ext>
            </a:extLst>
          </p:cNvPr>
          <p:cNvSpPr/>
          <p:nvPr/>
        </p:nvSpPr>
        <p:spPr>
          <a:xfrm rot="5400000">
            <a:off x="5459831" y="3510431"/>
            <a:ext cx="1503680" cy="4630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à entaille 11">
            <a:extLst>
              <a:ext uri="{FF2B5EF4-FFF2-40B4-BE49-F238E27FC236}">
                <a16:creationId xmlns:a16="http://schemas.microsoft.com/office/drawing/2014/main" id="{44DC8605-7CAA-A94F-B386-775DAD2F410A}"/>
              </a:ext>
            </a:extLst>
          </p:cNvPr>
          <p:cNvSpPr/>
          <p:nvPr/>
        </p:nvSpPr>
        <p:spPr>
          <a:xfrm rot="2247206">
            <a:off x="3823018" y="4335620"/>
            <a:ext cx="1503680" cy="4630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à entaille 12">
            <a:extLst>
              <a:ext uri="{FF2B5EF4-FFF2-40B4-BE49-F238E27FC236}">
                <a16:creationId xmlns:a16="http://schemas.microsoft.com/office/drawing/2014/main" id="{6A045068-8B7A-7846-8010-35E889A8B0A4}"/>
              </a:ext>
            </a:extLst>
          </p:cNvPr>
          <p:cNvSpPr/>
          <p:nvPr/>
        </p:nvSpPr>
        <p:spPr>
          <a:xfrm rot="8289633">
            <a:off x="7075790" y="4336146"/>
            <a:ext cx="1503680" cy="4630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DBC956-A2A1-2244-8A12-38E5261A69BB}"/>
              </a:ext>
            </a:extLst>
          </p:cNvPr>
          <p:cNvSpPr txBox="1"/>
          <p:nvPr/>
        </p:nvSpPr>
        <p:spPr>
          <a:xfrm>
            <a:off x="5008040" y="5214462"/>
            <a:ext cx="2740687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Marqueur statistique</a:t>
            </a:r>
          </a:p>
          <a:p>
            <a:r>
              <a:rPr lang="fr-FR" b="1" dirty="0"/>
              <a:t> et évolutif du pronostic</a:t>
            </a:r>
          </a:p>
        </p:txBody>
      </p:sp>
    </p:spTree>
    <p:extLst>
      <p:ext uri="{BB962C8B-B14F-4D97-AF65-F5344CB8AC3E}">
        <p14:creationId xmlns:p14="http://schemas.microsoft.com/office/powerpoint/2010/main" val="410541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483BA-87D8-3E42-AF53-8A397D13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Physiologie du lactate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CBE74-9AFB-0F41-9495-AE4F5AFF5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73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65A76-5F77-474F-9E15-94B7A4E8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36" y="382268"/>
            <a:ext cx="7729728" cy="1188720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lactatémie</a:t>
            </a:r>
            <a:r>
              <a:rPr lang="fr-FR" dirty="0"/>
              <a:t> est le reflet d’une balance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06DA9541-36ED-A34F-AA71-B72C4B47ECDC}"/>
              </a:ext>
            </a:extLst>
          </p:cNvPr>
          <p:cNvSpPr/>
          <p:nvPr/>
        </p:nvSpPr>
        <p:spPr>
          <a:xfrm>
            <a:off x="5257800" y="4927600"/>
            <a:ext cx="1625600" cy="939800"/>
          </a:xfrm>
          <a:prstGeom prst="triangl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97B3D-DB1D-1247-9A33-800732AF6075}"/>
              </a:ext>
            </a:extLst>
          </p:cNvPr>
          <p:cNvSpPr/>
          <p:nvPr/>
        </p:nvSpPr>
        <p:spPr>
          <a:xfrm>
            <a:off x="3022600" y="4673600"/>
            <a:ext cx="6096000" cy="177800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510BED-468F-ED43-9FF9-FC274C24BE89}"/>
              </a:ext>
            </a:extLst>
          </p:cNvPr>
          <p:cNvSpPr txBox="1"/>
          <p:nvPr/>
        </p:nvSpPr>
        <p:spPr>
          <a:xfrm>
            <a:off x="3022600" y="3917434"/>
            <a:ext cx="18835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PRODUCTION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791C4D-9527-3344-B139-D428E006E432}"/>
              </a:ext>
            </a:extLst>
          </p:cNvPr>
          <p:cNvSpPr txBox="1"/>
          <p:nvPr/>
        </p:nvSpPr>
        <p:spPr>
          <a:xfrm>
            <a:off x="7905780" y="3369132"/>
            <a:ext cx="19250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METABOLISME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9E01345-A42F-CA4D-AA76-0C4958552A91}"/>
              </a:ext>
            </a:extLst>
          </p:cNvPr>
          <p:cNvGrpSpPr/>
          <p:nvPr/>
        </p:nvGrpSpPr>
        <p:grpSpPr>
          <a:xfrm>
            <a:off x="2201842" y="3619328"/>
            <a:ext cx="3320726" cy="945605"/>
            <a:chOff x="640080" y="2718189"/>
            <a:chExt cx="4617720" cy="1725232"/>
          </a:xfrm>
        </p:grpSpPr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6D2B5CD-9877-7C4A-AAAD-094E84F4C595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D8A61CE8-F012-864C-B161-A27ECC874563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4F906330-D78D-D840-B16B-765FE6BD95C6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5D3448F0-EC4F-F94C-85BA-2FCC7EE6EFEB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Forme libre 16">
            <a:extLst>
              <a:ext uri="{FF2B5EF4-FFF2-40B4-BE49-F238E27FC236}">
                <a16:creationId xmlns:a16="http://schemas.microsoft.com/office/drawing/2014/main" id="{8215B612-4184-384A-BCA5-27C5CC5293C0}"/>
              </a:ext>
            </a:extLst>
          </p:cNvPr>
          <p:cNvSpPr/>
          <p:nvPr/>
        </p:nvSpPr>
        <p:spPr>
          <a:xfrm>
            <a:off x="7721600" y="2966758"/>
            <a:ext cx="2684773" cy="1630642"/>
          </a:xfrm>
          <a:custGeom>
            <a:avLst/>
            <a:gdLst>
              <a:gd name="connsiteX0" fmla="*/ 436770 w 3376409"/>
              <a:gd name="connsiteY0" fmla="*/ 74295 h 2169827"/>
              <a:gd name="connsiteX1" fmla="*/ 939690 w 3376409"/>
              <a:gd name="connsiteY1" fmla="*/ 0 h 2169827"/>
              <a:gd name="connsiteX2" fmla="*/ 1385460 w 3376409"/>
              <a:gd name="connsiteY2" fmla="*/ 74295 h 2169827"/>
              <a:gd name="connsiteX3" fmla="*/ 1808370 w 3376409"/>
              <a:gd name="connsiteY3" fmla="*/ 262890 h 2169827"/>
              <a:gd name="connsiteX4" fmla="*/ 2351295 w 3376409"/>
              <a:gd name="connsiteY4" fmla="*/ 320040 h 2169827"/>
              <a:gd name="connsiteX5" fmla="*/ 2779920 w 3376409"/>
              <a:gd name="connsiteY5" fmla="*/ 325755 h 2169827"/>
              <a:gd name="connsiteX6" fmla="*/ 3139965 w 3376409"/>
              <a:gd name="connsiteY6" fmla="*/ 508635 h 2169827"/>
              <a:gd name="connsiteX7" fmla="*/ 3339990 w 3376409"/>
              <a:gd name="connsiteY7" fmla="*/ 680085 h 2169827"/>
              <a:gd name="connsiteX8" fmla="*/ 3317130 w 3376409"/>
              <a:gd name="connsiteY8" fmla="*/ 828675 h 2169827"/>
              <a:gd name="connsiteX9" fmla="*/ 2757060 w 3376409"/>
              <a:gd name="connsiteY9" fmla="*/ 794385 h 2169827"/>
              <a:gd name="connsiteX10" fmla="*/ 2619900 w 3376409"/>
              <a:gd name="connsiteY10" fmla="*/ 811530 h 2169827"/>
              <a:gd name="connsiteX11" fmla="*/ 2574180 w 3376409"/>
              <a:gd name="connsiteY11" fmla="*/ 971550 h 2169827"/>
              <a:gd name="connsiteX12" fmla="*/ 2322720 w 3376409"/>
              <a:gd name="connsiteY12" fmla="*/ 1240155 h 2169827"/>
              <a:gd name="connsiteX13" fmla="*/ 2025540 w 3376409"/>
              <a:gd name="connsiteY13" fmla="*/ 1280160 h 2169827"/>
              <a:gd name="connsiteX14" fmla="*/ 1825515 w 3376409"/>
              <a:gd name="connsiteY14" fmla="*/ 1257300 h 2169827"/>
              <a:gd name="connsiteX15" fmla="*/ 1505475 w 3376409"/>
              <a:gd name="connsiteY15" fmla="*/ 1485900 h 2169827"/>
              <a:gd name="connsiteX16" fmla="*/ 1208295 w 3376409"/>
              <a:gd name="connsiteY16" fmla="*/ 1525905 h 2169827"/>
              <a:gd name="connsiteX17" fmla="*/ 1025415 w 3376409"/>
              <a:gd name="connsiteY17" fmla="*/ 1828800 h 2169827"/>
              <a:gd name="connsiteX18" fmla="*/ 436770 w 3376409"/>
              <a:gd name="connsiteY18" fmla="*/ 2137410 h 2169827"/>
              <a:gd name="connsiteX19" fmla="*/ 191025 w 3376409"/>
              <a:gd name="connsiteY19" fmla="*/ 2143125 h 2169827"/>
              <a:gd name="connsiteX20" fmla="*/ 53865 w 3376409"/>
              <a:gd name="connsiteY20" fmla="*/ 1983105 h 2169827"/>
              <a:gd name="connsiteX21" fmla="*/ 71010 w 3376409"/>
              <a:gd name="connsiteY21" fmla="*/ 1520190 h 2169827"/>
              <a:gd name="connsiteX22" fmla="*/ 59580 w 3376409"/>
              <a:gd name="connsiteY22" fmla="*/ 1034415 h 2169827"/>
              <a:gd name="connsiteX23" fmla="*/ 2430 w 3376409"/>
              <a:gd name="connsiteY23" fmla="*/ 640080 h 2169827"/>
              <a:gd name="connsiteX24" fmla="*/ 151020 w 3376409"/>
              <a:gd name="connsiteY24" fmla="*/ 262890 h 2169827"/>
              <a:gd name="connsiteX25" fmla="*/ 436770 w 3376409"/>
              <a:gd name="connsiteY25" fmla="*/ 74295 h 216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76409" h="2169827">
                <a:moveTo>
                  <a:pt x="436770" y="74295"/>
                </a:moveTo>
                <a:cubicBezTo>
                  <a:pt x="568215" y="30480"/>
                  <a:pt x="781575" y="0"/>
                  <a:pt x="939690" y="0"/>
                </a:cubicBezTo>
                <a:cubicBezTo>
                  <a:pt x="1097805" y="0"/>
                  <a:pt x="1240680" y="30480"/>
                  <a:pt x="1385460" y="74295"/>
                </a:cubicBezTo>
                <a:cubicBezTo>
                  <a:pt x="1530240" y="118110"/>
                  <a:pt x="1647398" y="221933"/>
                  <a:pt x="1808370" y="262890"/>
                </a:cubicBezTo>
                <a:cubicBezTo>
                  <a:pt x="1969342" y="303847"/>
                  <a:pt x="2189370" y="309563"/>
                  <a:pt x="2351295" y="320040"/>
                </a:cubicBezTo>
                <a:cubicBezTo>
                  <a:pt x="2513220" y="330518"/>
                  <a:pt x="2648475" y="294323"/>
                  <a:pt x="2779920" y="325755"/>
                </a:cubicBezTo>
                <a:cubicBezTo>
                  <a:pt x="2911365" y="357187"/>
                  <a:pt x="3046620" y="449580"/>
                  <a:pt x="3139965" y="508635"/>
                </a:cubicBezTo>
                <a:cubicBezTo>
                  <a:pt x="3233310" y="567690"/>
                  <a:pt x="3310463" y="626745"/>
                  <a:pt x="3339990" y="680085"/>
                </a:cubicBezTo>
                <a:cubicBezTo>
                  <a:pt x="3369517" y="733425"/>
                  <a:pt x="3414285" y="809625"/>
                  <a:pt x="3317130" y="828675"/>
                </a:cubicBezTo>
                <a:cubicBezTo>
                  <a:pt x="3219975" y="847725"/>
                  <a:pt x="2873265" y="797242"/>
                  <a:pt x="2757060" y="794385"/>
                </a:cubicBezTo>
                <a:cubicBezTo>
                  <a:pt x="2640855" y="791528"/>
                  <a:pt x="2650380" y="782003"/>
                  <a:pt x="2619900" y="811530"/>
                </a:cubicBezTo>
                <a:cubicBezTo>
                  <a:pt x="2589420" y="841057"/>
                  <a:pt x="2623710" y="900113"/>
                  <a:pt x="2574180" y="971550"/>
                </a:cubicBezTo>
                <a:cubicBezTo>
                  <a:pt x="2524650" y="1042988"/>
                  <a:pt x="2414160" y="1188720"/>
                  <a:pt x="2322720" y="1240155"/>
                </a:cubicBezTo>
                <a:cubicBezTo>
                  <a:pt x="2231280" y="1291590"/>
                  <a:pt x="2108407" y="1277303"/>
                  <a:pt x="2025540" y="1280160"/>
                </a:cubicBezTo>
                <a:cubicBezTo>
                  <a:pt x="1942673" y="1283017"/>
                  <a:pt x="1912192" y="1223010"/>
                  <a:pt x="1825515" y="1257300"/>
                </a:cubicBezTo>
                <a:cubicBezTo>
                  <a:pt x="1738838" y="1291590"/>
                  <a:pt x="1608345" y="1441132"/>
                  <a:pt x="1505475" y="1485900"/>
                </a:cubicBezTo>
                <a:cubicBezTo>
                  <a:pt x="1402605" y="1530668"/>
                  <a:pt x="1288305" y="1468755"/>
                  <a:pt x="1208295" y="1525905"/>
                </a:cubicBezTo>
                <a:cubicBezTo>
                  <a:pt x="1128285" y="1583055"/>
                  <a:pt x="1154002" y="1726883"/>
                  <a:pt x="1025415" y="1828800"/>
                </a:cubicBezTo>
                <a:cubicBezTo>
                  <a:pt x="896828" y="1930717"/>
                  <a:pt x="575835" y="2085023"/>
                  <a:pt x="436770" y="2137410"/>
                </a:cubicBezTo>
                <a:cubicBezTo>
                  <a:pt x="297705" y="2189797"/>
                  <a:pt x="254842" y="2168842"/>
                  <a:pt x="191025" y="2143125"/>
                </a:cubicBezTo>
                <a:cubicBezTo>
                  <a:pt x="127208" y="2117408"/>
                  <a:pt x="73867" y="2086927"/>
                  <a:pt x="53865" y="1983105"/>
                </a:cubicBezTo>
                <a:cubicBezTo>
                  <a:pt x="33863" y="1879283"/>
                  <a:pt x="70058" y="1678305"/>
                  <a:pt x="71010" y="1520190"/>
                </a:cubicBezTo>
                <a:cubicBezTo>
                  <a:pt x="71962" y="1362075"/>
                  <a:pt x="71010" y="1181100"/>
                  <a:pt x="59580" y="1034415"/>
                </a:cubicBezTo>
                <a:cubicBezTo>
                  <a:pt x="48150" y="887730"/>
                  <a:pt x="-12810" y="768668"/>
                  <a:pt x="2430" y="640080"/>
                </a:cubicBezTo>
                <a:cubicBezTo>
                  <a:pt x="17670" y="511492"/>
                  <a:pt x="80535" y="356235"/>
                  <a:pt x="151020" y="262890"/>
                </a:cubicBezTo>
                <a:cubicBezTo>
                  <a:pt x="221505" y="169545"/>
                  <a:pt x="305325" y="118110"/>
                  <a:pt x="436770" y="7429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CB67A8-B2B1-1A4A-A0CD-59CF99089197}"/>
              </a:ext>
            </a:extLst>
          </p:cNvPr>
          <p:cNvSpPr txBox="1"/>
          <p:nvPr/>
        </p:nvSpPr>
        <p:spPr>
          <a:xfrm>
            <a:off x="5284199" y="220395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Classiquement :</a:t>
            </a:r>
          </a:p>
        </p:txBody>
      </p:sp>
    </p:spTree>
    <p:extLst>
      <p:ext uri="{BB962C8B-B14F-4D97-AF65-F5344CB8AC3E}">
        <p14:creationId xmlns:p14="http://schemas.microsoft.com/office/powerpoint/2010/main" val="45573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AECDC-878F-2946-952C-1796B100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7472"/>
            <a:ext cx="7729728" cy="1188720"/>
          </a:xfrm>
        </p:spPr>
        <p:txBody>
          <a:bodyPr/>
          <a:lstStyle/>
          <a:p>
            <a:r>
              <a:rPr lang="fr-FR" dirty="0"/>
              <a:t>Ou le lactate est-il majoritairement produit?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E3A0CF-C7B4-6343-B47F-0EE68C3B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44" y="2537468"/>
            <a:ext cx="1593805" cy="12981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94D23D-D14A-8B43-9975-223E44753F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465" y="2572258"/>
            <a:ext cx="1704001" cy="12263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AE58D8-22D6-B843-BDD9-33694DB82F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1648" y="2497447"/>
            <a:ext cx="2186294" cy="1354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9BAE72-8749-C042-914B-14F8070A3C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9740" y="2743836"/>
            <a:ext cx="1146515" cy="8621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F7B700-D455-664A-8844-74B302D12CCB}"/>
              </a:ext>
            </a:extLst>
          </p:cNvPr>
          <p:cNvSpPr txBox="1"/>
          <p:nvPr/>
        </p:nvSpPr>
        <p:spPr>
          <a:xfrm>
            <a:off x="1307857" y="416195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25%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23D31B-C083-4441-B464-B2DA2DFDD9B3}"/>
              </a:ext>
            </a:extLst>
          </p:cNvPr>
          <p:cNvSpPr txBox="1"/>
          <p:nvPr/>
        </p:nvSpPr>
        <p:spPr>
          <a:xfrm>
            <a:off x="4048970" y="417949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25%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6483EA-5C2E-A44C-A5E6-ABE04F8FF4F4}"/>
              </a:ext>
            </a:extLst>
          </p:cNvPr>
          <p:cNvSpPr txBox="1"/>
          <p:nvPr/>
        </p:nvSpPr>
        <p:spPr>
          <a:xfrm>
            <a:off x="6096000" y="416195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20%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91707E2-AD38-4A41-B667-61E1D50409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62" t="7320" r="21628" b="6391"/>
          <a:stretch/>
        </p:blipFill>
        <p:spPr>
          <a:xfrm>
            <a:off x="7708264" y="2482040"/>
            <a:ext cx="1487889" cy="168748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AA4C07E-855B-E94A-93CF-64DCA179B021}"/>
              </a:ext>
            </a:extLst>
          </p:cNvPr>
          <p:cNvSpPr txBox="1"/>
          <p:nvPr/>
        </p:nvSpPr>
        <p:spPr>
          <a:xfrm>
            <a:off x="10397502" y="420701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AF072B-3DEE-1045-87F9-4580A35827CB}"/>
              </a:ext>
            </a:extLst>
          </p:cNvPr>
          <p:cNvSpPr txBox="1"/>
          <p:nvPr/>
        </p:nvSpPr>
        <p:spPr>
          <a:xfrm>
            <a:off x="8166713" y="420701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10%</a:t>
            </a: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BFD3A31E-3452-5742-8E85-BED08973F472}"/>
              </a:ext>
            </a:extLst>
          </p:cNvPr>
          <p:cNvSpPr/>
          <p:nvPr/>
        </p:nvSpPr>
        <p:spPr>
          <a:xfrm rot="5400000">
            <a:off x="5674996" y="-355258"/>
            <a:ext cx="537210" cy="10372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BF71FC-D20B-FD4B-8910-1BED5B39CBB5}"/>
              </a:ext>
            </a:extLst>
          </p:cNvPr>
          <p:cNvSpPr txBox="1"/>
          <p:nvPr/>
        </p:nvSpPr>
        <p:spPr>
          <a:xfrm>
            <a:off x="5128252" y="5406473"/>
            <a:ext cx="1672253" cy="400110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1500 </a:t>
            </a:r>
            <a:r>
              <a:rPr lang="fr-FR" sz="2000" b="1" dirty="0" err="1"/>
              <a:t>mmol</a:t>
            </a:r>
            <a:r>
              <a:rPr lang="fr-FR" sz="2000" b="1" dirty="0"/>
              <a:t>/j</a:t>
            </a:r>
          </a:p>
        </p:txBody>
      </p:sp>
    </p:spTree>
    <p:extLst>
      <p:ext uri="{BB962C8B-B14F-4D97-AF65-F5344CB8AC3E}">
        <p14:creationId xmlns:p14="http://schemas.microsoft.com/office/powerpoint/2010/main" val="32249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78869-2173-1243-B820-8C7F9790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3823"/>
            <a:ext cx="7729728" cy="1188720"/>
          </a:xfrm>
        </p:spPr>
        <p:txBody>
          <a:bodyPr>
            <a:normAutofit/>
          </a:bodyPr>
          <a:lstStyle/>
          <a:p>
            <a:r>
              <a:rPr lang="fr-FR" dirty="0"/>
              <a:t>Quel est le devenir du lactate produit?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85F05D0-A958-964C-B0E4-241746E9B59D}"/>
              </a:ext>
            </a:extLst>
          </p:cNvPr>
          <p:cNvGrpSpPr/>
          <p:nvPr/>
        </p:nvGrpSpPr>
        <p:grpSpPr>
          <a:xfrm>
            <a:off x="1929973" y="1787651"/>
            <a:ext cx="8030891" cy="4822154"/>
            <a:chOff x="640080" y="2718189"/>
            <a:chExt cx="4617720" cy="1725232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368A32EA-7810-B54C-B62E-52C25AE4C0FC}"/>
                </a:ext>
              </a:extLst>
            </p:cNvPr>
            <p:cNvSpPr/>
            <p:nvPr/>
          </p:nvSpPr>
          <p:spPr>
            <a:xfrm>
              <a:off x="640080" y="2718189"/>
              <a:ext cx="4617720" cy="413631"/>
            </a:xfrm>
            <a:custGeom>
              <a:avLst/>
              <a:gdLst>
                <a:gd name="connsiteX0" fmla="*/ 0 w 4617720"/>
                <a:gd name="connsiteY0" fmla="*/ 362196 h 413631"/>
                <a:gd name="connsiteX1" fmla="*/ 1022985 w 4617720"/>
                <a:gd name="connsiteY1" fmla="*/ 213606 h 413631"/>
                <a:gd name="connsiteX2" fmla="*/ 1543050 w 4617720"/>
                <a:gd name="connsiteY2" fmla="*/ 93591 h 413631"/>
                <a:gd name="connsiteX3" fmla="*/ 2240280 w 4617720"/>
                <a:gd name="connsiteY3" fmla="*/ 13581 h 413631"/>
                <a:gd name="connsiteX4" fmla="*/ 2788920 w 4617720"/>
                <a:gd name="connsiteY4" fmla="*/ 7866 h 413631"/>
                <a:gd name="connsiteX5" fmla="*/ 3451860 w 4617720"/>
                <a:gd name="connsiteY5" fmla="*/ 93591 h 413631"/>
                <a:gd name="connsiteX6" fmla="*/ 3920490 w 4617720"/>
                <a:gd name="connsiteY6" fmla="*/ 247896 h 413631"/>
                <a:gd name="connsiteX7" fmla="*/ 4366260 w 4617720"/>
                <a:gd name="connsiteY7" fmla="*/ 356481 h 413631"/>
                <a:gd name="connsiteX8" fmla="*/ 4617720 w 4617720"/>
                <a:gd name="connsiteY8" fmla="*/ 413631 h 4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413631">
                  <a:moveTo>
                    <a:pt x="0" y="362196"/>
                  </a:moveTo>
                  <a:lnTo>
                    <a:pt x="1022985" y="213606"/>
                  </a:lnTo>
                  <a:cubicBezTo>
                    <a:pt x="1280160" y="168839"/>
                    <a:pt x="1340168" y="126928"/>
                    <a:pt x="1543050" y="93591"/>
                  </a:cubicBezTo>
                  <a:cubicBezTo>
                    <a:pt x="1745932" y="60254"/>
                    <a:pt x="2032635" y="27868"/>
                    <a:pt x="2240280" y="13581"/>
                  </a:cubicBezTo>
                  <a:cubicBezTo>
                    <a:pt x="2447925" y="-706"/>
                    <a:pt x="2586990" y="-5469"/>
                    <a:pt x="2788920" y="7866"/>
                  </a:cubicBezTo>
                  <a:cubicBezTo>
                    <a:pt x="2990850" y="21201"/>
                    <a:pt x="3263265" y="53586"/>
                    <a:pt x="3451860" y="93591"/>
                  </a:cubicBezTo>
                  <a:cubicBezTo>
                    <a:pt x="3640455" y="133596"/>
                    <a:pt x="3768090" y="204081"/>
                    <a:pt x="3920490" y="247896"/>
                  </a:cubicBezTo>
                  <a:cubicBezTo>
                    <a:pt x="4072890" y="291711"/>
                    <a:pt x="4250055" y="328858"/>
                    <a:pt x="4366260" y="356481"/>
                  </a:cubicBezTo>
                  <a:cubicBezTo>
                    <a:pt x="4482465" y="384104"/>
                    <a:pt x="4550092" y="398867"/>
                    <a:pt x="4617720" y="4136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B7A8F0BA-C600-7242-A76E-6709571AF8A8}"/>
                </a:ext>
              </a:extLst>
            </p:cNvPr>
            <p:cNvSpPr/>
            <p:nvPr/>
          </p:nvSpPr>
          <p:spPr>
            <a:xfrm>
              <a:off x="640080" y="3909060"/>
              <a:ext cx="4617720" cy="534361"/>
            </a:xfrm>
            <a:custGeom>
              <a:avLst/>
              <a:gdLst>
                <a:gd name="connsiteX0" fmla="*/ 0 w 4617720"/>
                <a:gd name="connsiteY0" fmla="*/ 0 h 534361"/>
                <a:gd name="connsiteX1" fmla="*/ 782955 w 4617720"/>
                <a:gd name="connsiteY1" fmla="*/ 205740 h 534361"/>
                <a:gd name="connsiteX2" fmla="*/ 1074420 w 4617720"/>
                <a:gd name="connsiteY2" fmla="*/ 331470 h 534361"/>
                <a:gd name="connsiteX3" fmla="*/ 1594485 w 4617720"/>
                <a:gd name="connsiteY3" fmla="*/ 462915 h 534361"/>
                <a:gd name="connsiteX4" fmla="*/ 2354580 w 4617720"/>
                <a:gd name="connsiteY4" fmla="*/ 525780 h 534361"/>
                <a:gd name="connsiteX5" fmla="*/ 2828925 w 4617720"/>
                <a:gd name="connsiteY5" fmla="*/ 514350 h 534361"/>
                <a:gd name="connsiteX6" fmla="*/ 3777615 w 4617720"/>
                <a:gd name="connsiteY6" fmla="*/ 348615 h 534361"/>
                <a:gd name="connsiteX7" fmla="*/ 4331970 w 4617720"/>
                <a:gd name="connsiteY7" fmla="*/ 108585 h 534361"/>
                <a:gd name="connsiteX8" fmla="*/ 4617720 w 4617720"/>
                <a:gd name="connsiteY8" fmla="*/ 5715 h 5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720" h="534361">
                  <a:moveTo>
                    <a:pt x="0" y="0"/>
                  </a:moveTo>
                  <a:cubicBezTo>
                    <a:pt x="301942" y="75247"/>
                    <a:pt x="603885" y="150495"/>
                    <a:pt x="782955" y="205740"/>
                  </a:cubicBezTo>
                  <a:cubicBezTo>
                    <a:pt x="962025" y="260985"/>
                    <a:pt x="939165" y="288608"/>
                    <a:pt x="1074420" y="331470"/>
                  </a:cubicBezTo>
                  <a:cubicBezTo>
                    <a:pt x="1209675" y="374332"/>
                    <a:pt x="1381125" y="430530"/>
                    <a:pt x="1594485" y="462915"/>
                  </a:cubicBezTo>
                  <a:cubicBezTo>
                    <a:pt x="1807845" y="495300"/>
                    <a:pt x="2148840" y="517208"/>
                    <a:pt x="2354580" y="525780"/>
                  </a:cubicBezTo>
                  <a:cubicBezTo>
                    <a:pt x="2560320" y="534352"/>
                    <a:pt x="2591753" y="543877"/>
                    <a:pt x="2828925" y="514350"/>
                  </a:cubicBezTo>
                  <a:cubicBezTo>
                    <a:pt x="3066097" y="484823"/>
                    <a:pt x="3527107" y="416243"/>
                    <a:pt x="3777615" y="348615"/>
                  </a:cubicBezTo>
                  <a:cubicBezTo>
                    <a:pt x="4028123" y="280987"/>
                    <a:pt x="4191953" y="165735"/>
                    <a:pt x="4331970" y="108585"/>
                  </a:cubicBezTo>
                  <a:cubicBezTo>
                    <a:pt x="4471987" y="51435"/>
                    <a:pt x="4544853" y="28575"/>
                    <a:pt x="4617720" y="57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645DBF11-ED4F-D640-B87A-652BF78A3289}"/>
                </a:ext>
              </a:extLst>
            </p:cNvPr>
            <p:cNvSpPr/>
            <p:nvPr/>
          </p:nvSpPr>
          <p:spPr>
            <a:xfrm>
              <a:off x="1228725" y="2960370"/>
              <a:ext cx="468630" cy="1154430"/>
            </a:xfrm>
            <a:custGeom>
              <a:avLst/>
              <a:gdLst>
                <a:gd name="connsiteX0" fmla="*/ 377190 w 468630"/>
                <a:gd name="connsiteY0" fmla="*/ 0 h 1154430"/>
                <a:gd name="connsiteX1" fmla="*/ 91440 w 468630"/>
                <a:gd name="connsiteY1" fmla="*/ 251460 h 1154430"/>
                <a:gd name="connsiteX2" fmla="*/ 314325 w 468630"/>
                <a:gd name="connsiteY2" fmla="*/ 171450 h 1154430"/>
                <a:gd name="connsiteX3" fmla="*/ 0 w 468630"/>
                <a:gd name="connsiteY3" fmla="*/ 348615 h 1154430"/>
                <a:gd name="connsiteX4" fmla="*/ 331470 w 468630"/>
                <a:gd name="connsiteY4" fmla="*/ 280035 h 1154430"/>
                <a:gd name="connsiteX5" fmla="*/ 34290 w 468630"/>
                <a:gd name="connsiteY5" fmla="*/ 457200 h 1154430"/>
                <a:gd name="connsiteX6" fmla="*/ 360045 w 468630"/>
                <a:gd name="connsiteY6" fmla="*/ 537210 h 1154430"/>
                <a:gd name="connsiteX7" fmla="*/ 28575 w 468630"/>
                <a:gd name="connsiteY7" fmla="*/ 531495 h 1154430"/>
                <a:gd name="connsiteX8" fmla="*/ 468630 w 468630"/>
                <a:gd name="connsiteY8" fmla="*/ 714375 h 1154430"/>
                <a:gd name="connsiteX9" fmla="*/ 51435 w 468630"/>
                <a:gd name="connsiteY9" fmla="*/ 725805 h 1154430"/>
                <a:gd name="connsiteX10" fmla="*/ 457200 w 468630"/>
                <a:gd name="connsiteY10" fmla="*/ 971550 h 1154430"/>
                <a:gd name="connsiteX11" fmla="*/ 57150 w 468630"/>
                <a:gd name="connsiteY11" fmla="*/ 862965 h 1154430"/>
                <a:gd name="connsiteX12" fmla="*/ 394335 w 468630"/>
                <a:gd name="connsiteY12" fmla="*/ 1040130 h 1154430"/>
                <a:gd name="connsiteX13" fmla="*/ 80010 w 468630"/>
                <a:gd name="connsiteY13" fmla="*/ 1045845 h 1154430"/>
                <a:gd name="connsiteX14" fmla="*/ 234315 w 468630"/>
                <a:gd name="connsiteY14" fmla="*/ 1154430 h 115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30" h="1154430">
                  <a:moveTo>
                    <a:pt x="377190" y="0"/>
                  </a:moveTo>
                  <a:lnTo>
                    <a:pt x="91440" y="251460"/>
                  </a:lnTo>
                  <a:lnTo>
                    <a:pt x="314325" y="171450"/>
                  </a:lnTo>
                  <a:lnTo>
                    <a:pt x="0" y="348615"/>
                  </a:lnTo>
                  <a:lnTo>
                    <a:pt x="331470" y="280035"/>
                  </a:lnTo>
                  <a:lnTo>
                    <a:pt x="34290" y="457200"/>
                  </a:lnTo>
                  <a:lnTo>
                    <a:pt x="360045" y="537210"/>
                  </a:lnTo>
                  <a:lnTo>
                    <a:pt x="28575" y="531495"/>
                  </a:lnTo>
                  <a:lnTo>
                    <a:pt x="468630" y="714375"/>
                  </a:lnTo>
                  <a:lnTo>
                    <a:pt x="51435" y="725805"/>
                  </a:lnTo>
                  <a:lnTo>
                    <a:pt x="457200" y="971550"/>
                  </a:lnTo>
                  <a:lnTo>
                    <a:pt x="57150" y="862965"/>
                  </a:lnTo>
                  <a:lnTo>
                    <a:pt x="394335" y="1040130"/>
                  </a:lnTo>
                  <a:lnTo>
                    <a:pt x="80010" y="1045845"/>
                  </a:lnTo>
                  <a:lnTo>
                    <a:pt x="234315" y="115443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2F82C21E-5406-BE4D-98E7-1C4ED939E109}"/>
                </a:ext>
              </a:extLst>
            </p:cNvPr>
            <p:cNvSpPr/>
            <p:nvPr/>
          </p:nvSpPr>
          <p:spPr>
            <a:xfrm>
              <a:off x="4463415" y="2966085"/>
              <a:ext cx="462915" cy="1131570"/>
            </a:xfrm>
            <a:custGeom>
              <a:avLst/>
              <a:gdLst>
                <a:gd name="connsiteX0" fmla="*/ 131445 w 462915"/>
                <a:gd name="connsiteY0" fmla="*/ 0 h 1131570"/>
                <a:gd name="connsiteX1" fmla="*/ 257175 w 462915"/>
                <a:gd name="connsiteY1" fmla="*/ 114300 h 1131570"/>
                <a:gd name="connsiteX2" fmla="*/ 22860 w 462915"/>
                <a:gd name="connsiteY2" fmla="*/ 62865 h 1131570"/>
                <a:gd name="connsiteX3" fmla="*/ 371475 w 462915"/>
                <a:gd name="connsiteY3" fmla="*/ 337185 h 1131570"/>
                <a:gd name="connsiteX4" fmla="*/ 85725 w 462915"/>
                <a:gd name="connsiteY4" fmla="*/ 240030 h 1131570"/>
                <a:gd name="connsiteX5" fmla="*/ 462915 w 462915"/>
                <a:gd name="connsiteY5" fmla="*/ 451485 h 1131570"/>
                <a:gd name="connsiteX6" fmla="*/ 102870 w 462915"/>
                <a:gd name="connsiteY6" fmla="*/ 360045 h 1131570"/>
                <a:gd name="connsiteX7" fmla="*/ 428625 w 462915"/>
                <a:gd name="connsiteY7" fmla="*/ 560070 h 1131570"/>
                <a:gd name="connsiteX8" fmla="*/ 91440 w 462915"/>
                <a:gd name="connsiteY8" fmla="*/ 611505 h 1131570"/>
                <a:gd name="connsiteX9" fmla="*/ 434340 w 462915"/>
                <a:gd name="connsiteY9" fmla="*/ 628650 h 1131570"/>
                <a:gd name="connsiteX10" fmla="*/ 0 w 462915"/>
                <a:gd name="connsiteY10" fmla="*/ 800100 h 1131570"/>
                <a:gd name="connsiteX11" fmla="*/ 434340 w 462915"/>
                <a:gd name="connsiteY11" fmla="*/ 811530 h 1131570"/>
                <a:gd name="connsiteX12" fmla="*/ 11430 w 462915"/>
                <a:gd name="connsiteY12" fmla="*/ 1045845 h 1131570"/>
                <a:gd name="connsiteX13" fmla="*/ 434340 w 462915"/>
                <a:gd name="connsiteY13" fmla="*/ 937260 h 1131570"/>
                <a:gd name="connsiteX14" fmla="*/ 80010 w 462915"/>
                <a:gd name="connsiteY14" fmla="*/ 1114425 h 1131570"/>
                <a:gd name="connsiteX15" fmla="*/ 360045 w 462915"/>
                <a:gd name="connsiteY15" fmla="*/ 11315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15" h="1131570">
                  <a:moveTo>
                    <a:pt x="131445" y="0"/>
                  </a:moveTo>
                  <a:lnTo>
                    <a:pt x="257175" y="114300"/>
                  </a:lnTo>
                  <a:lnTo>
                    <a:pt x="22860" y="62865"/>
                  </a:lnTo>
                  <a:lnTo>
                    <a:pt x="371475" y="337185"/>
                  </a:lnTo>
                  <a:lnTo>
                    <a:pt x="85725" y="240030"/>
                  </a:lnTo>
                  <a:lnTo>
                    <a:pt x="462915" y="451485"/>
                  </a:lnTo>
                  <a:lnTo>
                    <a:pt x="102870" y="360045"/>
                  </a:lnTo>
                  <a:lnTo>
                    <a:pt x="428625" y="560070"/>
                  </a:lnTo>
                  <a:lnTo>
                    <a:pt x="91440" y="611505"/>
                  </a:lnTo>
                  <a:lnTo>
                    <a:pt x="434340" y="628650"/>
                  </a:lnTo>
                  <a:lnTo>
                    <a:pt x="0" y="800100"/>
                  </a:lnTo>
                  <a:lnTo>
                    <a:pt x="434340" y="811530"/>
                  </a:lnTo>
                  <a:lnTo>
                    <a:pt x="11430" y="1045845"/>
                  </a:lnTo>
                  <a:lnTo>
                    <a:pt x="434340" y="937260"/>
                  </a:lnTo>
                  <a:lnTo>
                    <a:pt x="80010" y="1114425"/>
                  </a:lnTo>
                  <a:lnTo>
                    <a:pt x="360045" y="11315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EFB20D0-F4B6-7E4C-B8C7-FF423176A36D}"/>
              </a:ext>
            </a:extLst>
          </p:cNvPr>
          <p:cNvSpPr txBox="1"/>
          <p:nvPr/>
        </p:nvSpPr>
        <p:spPr>
          <a:xfrm>
            <a:off x="4070419" y="6391825"/>
            <a:ext cx="4084901" cy="369332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 glycolyse est </a:t>
            </a:r>
            <a:r>
              <a:rPr lang="fr-FR" b="1" dirty="0" err="1"/>
              <a:t>compartimentalisée</a:t>
            </a:r>
            <a:endParaRPr lang="fr-FR" b="1" dirty="0"/>
          </a:p>
        </p:txBody>
      </p:sp>
      <p:pic>
        <p:nvPicPr>
          <p:cNvPr id="10" name="Picture 3" descr="cellule">
            <a:extLst>
              <a:ext uri="{FF2B5EF4-FFF2-40B4-BE49-F238E27FC236}">
                <a16:creationId xmlns:a16="http://schemas.microsoft.com/office/drawing/2014/main" id="{59FE5A40-C8EF-B04F-9FC2-A037AB48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96" y="2039924"/>
            <a:ext cx="5188033" cy="40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B17184-B5FF-854E-AEE0-47D08CFF4525}"/>
              </a:ext>
            </a:extLst>
          </p:cNvPr>
          <p:cNvCxnSpPr>
            <a:cxnSpLocks/>
          </p:cNvCxnSpPr>
          <p:nvPr/>
        </p:nvCxnSpPr>
        <p:spPr>
          <a:xfrm>
            <a:off x="6191796" y="2480539"/>
            <a:ext cx="0" cy="341181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936AE3E-B960-A247-BCDF-BC02A2809679}"/>
              </a:ext>
            </a:extLst>
          </p:cNvPr>
          <p:cNvSpPr txBox="1"/>
          <p:nvPr/>
        </p:nvSpPr>
        <p:spPr>
          <a:xfrm>
            <a:off x="9866079" y="3634483"/>
            <a:ext cx="1758366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Voie directe</a:t>
            </a:r>
          </a:p>
          <a:p>
            <a:pPr algn="ctr"/>
            <a:r>
              <a:rPr lang="fr-FR" b="1" dirty="0"/>
              <a:t> de l’oxydation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43BC3D-8C86-FE48-94EE-9AAD4D661B7D}"/>
              </a:ext>
            </a:extLst>
          </p:cNvPr>
          <p:cNvSpPr txBox="1"/>
          <p:nvPr/>
        </p:nvSpPr>
        <p:spPr>
          <a:xfrm>
            <a:off x="164857" y="1868204"/>
            <a:ext cx="3603872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Cycle de Cori:</a:t>
            </a:r>
          </a:p>
          <a:p>
            <a:r>
              <a:rPr lang="fr-FR" b="1" dirty="0"/>
              <a:t>50%  du métabolisme du lactate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164AB2C-8097-C249-8E15-A045B8D5E88D}"/>
              </a:ext>
            </a:extLst>
          </p:cNvPr>
          <p:cNvSpPr txBox="1"/>
          <p:nvPr/>
        </p:nvSpPr>
        <p:spPr>
          <a:xfrm>
            <a:off x="4617270" y="4194452"/>
            <a:ext cx="99899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Lactate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4F23CA-5B5A-9047-B635-3072E3D46B57}"/>
              </a:ext>
            </a:extLst>
          </p:cNvPr>
          <p:cNvSpPr txBox="1"/>
          <p:nvPr/>
        </p:nvSpPr>
        <p:spPr>
          <a:xfrm>
            <a:off x="4592946" y="2947171"/>
            <a:ext cx="104708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Glucose</a:t>
            </a:r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B09DCF6A-745A-3C46-A74D-787F7D990CC4}"/>
              </a:ext>
            </a:extLst>
          </p:cNvPr>
          <p:cNvSpPr/>
          <p:nvPr/>
        </p:nvSpPr>
        <p:spPr>
          <a:xfrm rot="5400000">
            <a:off x="4834213" y="3616271"/>
            <a:ext cx="592979" cy="30896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2078">
            <a:extLst>
              <a:ext uri="{FF2B5EF4-FFF2-40B4-BE49-F238E27FC236}">
                <a16:creationId xmlns:a16="http://schemas.microsoft.com/office/drawing/2014/main" id="{E03801A0-3F9B-914E-AAD5-21CAA3538241}"/>
              </a:ext>
            </a:extLst>
          </p:cNvPr>
          <p:cNvGrpSpPr>
            <a:grpSpLocks/>
          </p:cNvGrpSpPr>
          <p:nvPr/>
        </p:nvGrpSpPr>
        <p:grpSpPr bwMode="auto">
          <a:xfrm rot="13598829">
            <a:off x="4188010" y="5210910"/>
            <a:ext cx="495993" cy="635589"/>
            <a:chOff x="3141" y="817"/>
            <a:chExt cx="615" cy="738"/>
          </a:xfrm>
        </p:grpSpPr>
        <p:sp>
          <p:nvSpPr>
            <p:cNvPr id="21" name="Freeform 2079">
              <a:extLst>
                <a:ext uri="{FF2B5EF4-FFF2-40B4-BE49-F238E27FC236}">
                  <a16:creationId xmlns:a16="http://schemas.microsoft.com/office/drawing/2014/main" id="{BB7E6343-F6F3-A345-8FE9-2C04D964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828"/>
              <a:ext cx="211" cy="442"/>
            </a:xfrm>
            <a:custGeom>
              <a:avLst/>
              <a:gdLst>
                <a:gd name="T0" fmla="*/ 0 w 108"/>
                <a:gd name="T1" fmla="*/ 73 h 213"/>
                <a:gd name="T2" fmla="*/ 0 w 108"/>
                <a:gd name="T3" fmla="*/ 73 h 213"/>
                <a:gd name="T4" fmla="*/ 447 w 108"/>
                <a:gd name="T5" fmla="*/ 457 h 213"/>
                <a:gd name="T6" fmla="*/ 696 w 108"/>
                <a:gd name="T7" fmla="*/ 1214 h 213"/>
                <a:gd name="T8" fmla="*/ 664 w 108"/>
                <a:gd name="T9" fmla="*/ 1330 h 213"/>
                <a:gd name="T10" fmla="*/ 580 w 108"/>
                <a:gd name="T11" fmla="*/ 1546 h 213"/>
                <a:gd name="T12" fmla="*/ 752 w 108"/>
                <a:gd name="T13" fmla="*/ 1814 h 213"/>
                <a:gd name="T14" fmla="*/ 805 w 108"/>
                <a:gd name="T15" fmla="*/ 1903 h 213"/>
                <a:gd name="T16" fmla="*/ 805 w 108"/>
                <a:gd name="T17" fmla="*/ 724 h 213"/>
                <a:gd name="T18" fmla="*/ 0 w 108"/>
                <a:gd name="T19" fmla="*/ 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21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4" y="5"/>
                    <a:pt x="46" y="25"/>
                    <a:pt x="60" y="51"/>
                  </a:cubicBezTo>
                  <a:cubicBezTo>
                    <a:pt x="71" y="70"/>
                    <a:pt x="81" y="96"/>
                    <a:pt x="93" y="136"/>
                  </a:cubicBezTo>
                  <a:cubicBezTo>
                    <a:pt x="95" y="142"/>
                    <a:pt x="93" y="146"/>
                    <a:pt x="89" y="149"/>
                  </a:cubicBezTo>
                  <a:cubicBezTo>
                    <a:pt x="82" y="155"/>
                    <a:pt x="78" y="164"/>
                    <a:pt x="78" y="173"/>
                  </a:cubicBezTo>
                  <a:cubicBezTo>
                    <a:pt x="78" y="187"/>
                    <a:pt x="88" y="199"/>
                    <a:pt x="101" y="203"/>
                  </a:cubicBezTo>
                  <a:cubicBezTo>
                    <a:pt x="106" y="205"/>
                    <a:pt x="108" y="207"/>
                    <a:pt x="108" y="213"/>
                  </a:cubicBezTo>
                  <a:cubicBezTo>
                    <a:pt x="108" y="178"/>
                    <a:pt x="108" y="85"/>
                    <a:pt x="108" y="81"/>
                  </a:cubicBezTo>
                  <a:cubicBezTo>
                    <a:pt x="108" y="48"/>
                    <a:pt x="59" y="0"/>
                    <a:pt x="0" y="8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080">
              <a:extLst>
                <a:ext uri="{FF2B5EF4-FFF2-40B4-BE49-F238E27FC236}">
                  <a16:creationId xmlns:a16="http://schemas.microsoft.com/office/drawing/2014/main" id="{21A3E08B-085B-BA49-8DBD-B22118CC8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28"/>
              <a:ext cx="213" cy="442"/>
            </a:xfrm>
            <a:custGeom>
              <a:avLst/>
              <a:gdLst>
                <a:gd name="T0" fmla="*/ 61 w 109"/>
                <a:gd name="T1" fmla="*/ 1814 h 213"/>
                <a:gd name="T2" fmla="*/ 225 w 109"/>
                <a:gd name="T3" fmla="*/ 1546 h 213"/>
                <a:gd name="T4" fmla="*/ 149 w 109"/>
                <a:gd name="T5" fmla="*/ 1330 h 213"/>
                <a:gd name="T6" fmla="*/ 111 w 109"/>
                <a:gd name="T7" fmla="*/ 1214 h 213"/>
                <a:gd name="T8" fmla="*/ 360 w 109"/>
                <a:gd name="T9" fmla="*/ 457 h 213"/>
                <a:gd name="T10" fmla="*/ 813 w 109"/>
                <a:gd name="T11" fmla="*/ 73 h 213"/>
                <a:gd name="T12" fmla="*/ 813 w 109"/>
                <a:gd name="T13" fmla="*/ 73 h 213"/>
                <a:gd name="T14" fmla="*/ 0 w 109"/>
                <a:gd name="T15" fmla="*/ 724 h 213"/>
                <a:gd name="T16" fmla="*/ 8 w 109"/>
                <a:gd name="T17" fmla="*/ 1357 h 213"/>
                <a:gd name="T18" fmla="*/ 8 w 109"/>
                <a:gd name="T19" fmla="*/ 1903 h 213"/>
                <a:gd name="T20" fmla="*/ 61 w 109"/>
                <a:gd name="T21" fmla="*/ 1814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213">
                  <a:moveTo>
                    <a:pt x="8" y="203"/>
                  </a:moveTo>
                  <a:cubicBezTo>
                    <a:pt x="21" y="199"/>
                    <a:pt x="30" y="187"/>
                    <a:pt x="30" y="173"/>
                  </a:cubicBezTo>
                  <a:cubicBezTo>
                    <a:pt x="30" y="164"/>
                    <a:pt x="26" y="155"/>
                    <a:pt x="20" y="149"/>
                  </a:cubicBezTo>
                  <a:cubicBezTo>
                    <a:pt x="15" y="146"/>
                    <a:pt x="14" y="142"/>
                    <a:pt x="15" y="136"/>
                  </a:cubicBezTo>
                  <a:cubicBezTo>
                    <a:pt x="28" y="96"/>
                    <a:pt x="38" y="70"/>
                    <a:pt x="48" y="51"/>
                  </a:cubicBezTo>
                  <a:cubicBezTo>
                    <a:pt x="63" y="25"/>
                    <a:pt x="85" y="5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50" y="0"/>
                    <a:pt x="0" y="48"/>
                    <a:pt x="0" y="81"/>
                  </a:cubicBezTo>
                  <a:cubicBezTo>
                    <a:pt x="0" y="86"/>
                    <a:pt x="1" y="152"/>
                    <a:pt x="1" y="15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1" y="207"/>
                    <a:pt x="3" y="205"/>
                    <a:pt x="8" y="203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81">
              <a:extLst>
                <a:ext uri="{FF2B5EF4-FFF2-40B4-BE49-F238E27FC236}">
                  <a16:creationId xmlns:a16="http://schemas.microsoft.com/office/drawing/2014/main" id="{DEC8CBA4-2554-A342-BEEB-505C65953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339"/>
              <a:ext cx="106" cy="212"/>
            </a:xfrm>
            <a:custGeom>
              <a:avLst/>
              <a:gdLst>
                <a:gd name="T0" fmla="*/ 204 w 54"/>
                <a:gd name="T1" fmla="*/ 457 h 102"/>
                <a:gd name="T2" fmla="*/ 212 w 54"/>
                <a:gd name="T3" fmla="*/ 0 h 102"/>
                <a:gd name="T4" fmla="*/ 196 w 54"/>
                <a:gd name="T5" fmla="*/ 8 h 102"/>
                <a:gd name="T6" fmla="*/ 196 w 54"/>
                <a:gd name="T7" fmla="*/ 457 h 102"/>
                <a:gd name="T8" fmla="*/ 0 w 54"/>
                <a:gd name="T9" fmla="*/ 917 h 102"/>
                <a:gd name="T10" fmla="*/ 0 w 54"/>
                <a:gd name="T11" fmla="*/ 917 h 102"/>
                <a:gd name="T12" fmla="*/ 196 w 54"/>
                <a:gd name="T13" fmla="*/ 881 h 102"/>
                <a:gd name="T14" fmla="*/ 408 w 54"/>
                <a:gd name="T15" fmla="*/ 917 h 102"/>
                <a:gd name="T16" fmla="*/ 408 w 54"/>
                <a:gd name="T17" fmla="*/ 917 h 102"/>
                <a:gd name="T18" fmla="*/ 204 w 54"/>
                <a:gd name="T19" fmla="*/ 45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02">
                  <a:moveTo>
                    <a:pt x="27" y="51"/>
                  </a:moveTo>
                  <a:cubicBezTo>
                    <a:pt x="27" y="51"/>
                    <a:pt x="28" y="3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4"/>
                    <a:pt x="26" y="51"/>
                    <a:pt x="26" y="51"/>
                  </a:cubicBezTo>
                  <a:cubicBezTo>
                    <a:pt x="26" y="76"/>
                    <a:pt x="18" y="9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0"/>
                    <a:pt x="18" y="98"/>
                    <a:pt x="26" y="98"/>
                  </a:cubicBezTo>
                  <a:cubicBezTo>
                    <a:pt x="35" y="98"/>
                    <a:pt x="46" y="100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36" y="97"/>
                    <a:pt x="27" y="76"/>
                    <a:pt x="27" y="51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82">
              <a:extLst>
                <a:ext uri="{FF2B5EF4-FFF2-40B4-BE49-F238E27FC236}">
                  <a16:creationId xmlns:a16="http://schemas.microsoft.com/office/drawing/2014/main" id="{E101DD8B-AC33-C843-8438-1EA16D54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817"/>
              <a:ext cx="306" cy="738"/>
            </a:xfrm>
            <a:custGeom>
              <a:avLst/>
              <a:gdLst>
                <a:gd name="T0" fmla="*/ 1109 w 157"/>
                <a:gd name="T1" fmla="*/ 1867 h 355"/>
                <a:gd name="T2" fmla="*/ 941 w 157"/>
                <a:gd name="T3" fmla="*/ 1599 h 355"/>
                <a:gd name="T4" fmla="*/ 1021 w 157"/>
                <a:gd name="T5" fmla="*/ 1382 h 355"/>
                <a:gd name="T6" fmla="*/ 1052 w 157"/>
                <a:gd name="T7" fmla="*/ 1266 h 355"/>
                <a:gd name="T8" fmla="*/ 805 w 157"/>
                <a:gd name="T9" fmla="*/ 501 h 355"/>
                <a:gd name="T10" fmla="*/ 220 w 157"/>
                <a:gd name="T11" fmla="*/ 189 h 355"/>
                <a:gd name="T12" fmla="*/ 259 w 157"/>
                <a:gd name="T13" fmla="*/ 1066 h 355"/>
                <a:gd name="T14" fmla="*/ 653 w 157"/>
                <a:gd name="T15" fmla="*/ 2640 h 355"/>
                <a:gd name="T16" fmla="*/ 897 w 157"/>
                <a:gd name="T17" fmla="*/ 3189 h 355"/>
                <a:gd name="T18" fmla="*/ 1162 w 157"/>
                <a:gd name="T19" fmla="*/ 2715 h 355"/>
                <a:gd name="T20" fmla="*/ 1162 w 157"/>
                <a:gd name="T21" fmla="*/ 1958 h 355"/>
                <a:gd name="T22" fmla="*/ 1109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150" y="208"/>
                  </a:moveTo>
                  <a:cubicBezTo>
                    <a:pt x="137" y="204"/>
                    <a:pt x="127" y="192"/>
                    <a:pt x="127" y="178"/>
                  </a:cubicBezTo>
                  <a:cubicBezTo>
                    <a:pt x="127" y="169"/>
                    <a:pt x="131" y="160"/>
                    <a:pt x="138" y="154"/>
                  </a:cubicBezTo>
                  <a:cubicBezTo>
                    <a:pt x="142" y="151"/>
                    <a:pt x="144" y="147"/>
                    <a:pt x="142" y="141"/>
                  </a:cubicBezTo>
                  <a:cubicBezTo>
                    <a:pt x="130" y="101"/>
                    <a:pt x="120" y="75"/>
                    <a:pt x="109" y="56"/>
                  </a:cubicBezTo>
                  <a:cubicBezTo>
                    <a:pt x="91" y="23"/>
                    <a:pt x="60" y="0"/>
                    <a:pt x="30" y="21"/>
                  </a:cubicBezTo>
                  <a:cubicBezTo>
                    <a:pt x="0" y="43"/>
                    <a:pt x="10" y="81"/>
                    <a:pt x="35" y="119"/>
                  </a:cubicBezTo>
                  <a:cubicBezTo>
                    <a:pt x="60" y="157"/>
                    <a:pt x="83" y="242"/>
                    <a:pt x="88" y="294"/>
                  </a:cubicBezTo>
                  <a:cubicBezTo>
                    <a:pt x="93" y="345"/>
                    <a:pt x="96" y="355"/>
                    <a:pt x="121" y="355"/>
                  </a:cubicBezTo>
                  <a:cubicBezTo>
                    <a:pt x="146" y="355"/>
                    <a:pt x="157" y="332"/>
                    <a:pt x="157" y="302"/>
                  </a:cubicBezTo>
                  <a:cubicBezTo>
                    <a:pt x="157" y="302"/>
                    <a:pt x="157" y="224"/>
                    <a:pt x="157" y="218"/>
                  </a:cubicBezTo>
                  <a:cubicBezTo>
                    <a:pt x="157" y="212"/>
                    <a:pt x="155" y="210"/>
                    <a:pt x="150" y="208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083">
              <a:extLst>
                <a:ext uri="{FF2B5EF4-FFF2-40B4-BE49-F238E27FC236}">
                  <a16:creationId xmlns:a16="http://schemas.microsoft.com/office/drawing/2014/main" id="{8C2A07D7-2841-0A48-B3BD-1B3A6D6E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17"/>
              <a:ext cx="307" cy="738"/>
            </a:xfrm>
            <a:custGeom>
              <a:avLst/>
              <a:gdLst>
                <a:gd name="T0" fmla="*/ 61 w 157"/>
                <a:gd name="T1" fmla="*/ 1867 h 355"/>
                <a:gd name="T2" fmla="*/ 225 w 157"/>
                <a:gd name="T3" fmla="*/ 1599 h 355"/>
                <a:gd name="T4" fmla="*/ 149 w 157"/>
                <a:gd name="T5" fmla="*/ 1382 h 355"/>
                <a:gd name="T6" fmla="*/ 111 w 157"/>
                <a:gd name="T7" fmla="*/ 1266 h 355"/>
                <a:gd name="T8" fmla="*/ 360 w 157"/>
                <a:gd name="T9" fmla="*/ 501 h 355"/>
                <a:gd name="T10" fmla="*/ 956 w 157"/>
                <a:gd name="T11" fmla="*/ 189 h 355"/>
                <a:gd name="T12" fmla="*/ 921 w 157"/>
                <a:gd name="T13" fmla="*/ 1066 h 355"/>
                <a:gd name="T14" fmla="*/ 524 w 157"/>
                <a:gd name="T15" fmla="*/ 2640 h 355"/>
                <a:gd name="T16" fmla="*/ 276 w 157"/>
                <a:gd name="T17" fmla="*/ 3189 h 355"/>
                <a:gd name="T18" fmla="*/ 0 w 157"/>
                <a:gd name="T19" fmla="*/ 2715 h 355"/>
                <a:gd name="T20" fmla="*/ 8 w 157"/>
                <a:gd name="T21" fmla="*/ 1958 h 355"/>
                <a:gd name="T22" fmla="*/ 61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8" y="208"/>
                  </a:moveTo>
                  <a:cubicBezTo>
                    <a:pt x="21" y="204"/>
                    <a:pt x="30" y="192"/>
                    <a:pt x="30" y="178"/>
                  </a:cubicBezTo>
                  <a:cubicBezTo>
                    <a:pt x="30" y="169"/>
                    <a:pt x="26" y="160"/>
                    <a:pt x="20" y="154"/>
                  </a:cubicBezTo>
                  <a:cubicBezTo>
                    <a:pt x="15" y="151"/>
                    <a:pt x="14" y="147"/>
                    <a:pt x="15" y="141"/>
                  </a:cubicBezTo>
                  <a:cubicBezTo>
                    <a:pt x="28" y="101"/>
                    <a:pt x="38" y="75"/>
                    <a:pt x="48" y="56"/>
                  </a:cubicBezTo>
                  <a:cubicBezTo>
                    <a:pt x="67" y="23"/>
                    <a:pt x="98" y="0"/>
                    <a:pt x="128" y="21"/>
                  </a:cubicBezTo>
                  <a:cubicBezTo>
                    <a:pt x="157" y="43"/>
                    <a:pt x="147" y="81"/>
                    <a:pt x="123" y="119"/>
                  </a:cubicBezTo>
                  <a:cubicBezTo>
                    <a:pt x="98" y="157"/>
                    <a:pt x="75" y="242"/>
                    <a:pt x="70" y="294"/>
                  </a:cubicBezTo>
                  <a:cubicBezTo>
                    <a:pt x="65" y="345"/>
                    <a:pt x="62" y="355"/>
                    <a:pt x="37" y="355"/>
                  </a:cubicBezTo>
                  <a:cubicBezTo>
                    <a:pt x="12" y="355"/>
                    <a:pt x="0" y="332"/>
                    <a:pt x="0" y="302"/>
                  </a:cubicBezTo>
                  <a:cubicBezTo>
                    <a:pt x="0" y="302"/>
                    <a:pt x="1" y="224"/>
                    <a:pt x="1" y="218"/>
                  </a:cubicBezTo>
                  <a:cubicBezTo>
                    <a:pt x="1" y="212"/>
                    <a:pt x="3" y="210"/>
                    <a:pt x="8" y="208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084">
              <a:extLst>
                <a:ext uri="{FF2B5EF4-FFF2-40B4-BE49-F238E27FC236}">
                  <a16:creationId xmlns:a16="http://schemas.microsoft.com/office/drawing/2014/main" id="{14FD9C50-5570-A74E-BAE3-7C9EA3BC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850"/>
              <a:ext cx="213" cy="699"/>
            </a:xfrm>
            <a:custGeom>
              <a:avLst/>
              <a:gdLst>
                <a:gd name="T0" fmla="*/ 784 w 109"/>
                <a:gd name="T1" fmla="*/ 3000 h 336"/>
                <a:gd name="T2" fmla="*/ 717 w 109"/>
                <a:gd name="T3" fmla="*/ 2467 h 336"/>
                <a:gd name="T4" fmla="*/ 389 w 109"/>
                <a:gd name="T5" fmla="*/ 917 h 336"/>
                <a:gd name="T6" fmla="*/ 381 w 109"/>
                <a:gd name="T7" fmla="*/ 17 h 336"/>
                <a:gd name="T8" fmla="*/ 225 w 109"/>
                <a:gd name="T9" fmla="*/ 73 h 336"/>
                <a:gd name="T10" fmla="*/ 260 w 109"/>
                <a:gd name="T11" fmla="*/ 926 h 336"/>
                <a:gd name="T12" fmla="*/ 657 w 109"/>
                <a:gd name="T13" fmla="*/ 2501 h 336"/>
                <a:gd name="T14" fmla="*/ 784 w 109"/>
                <a:gd name="T15" fmla="*/ 3000 h 336"/>
                <a:gd name="T16" fmla="*/ 784 w 109"/>
                <a:gd name="T17" fmla="*/ 300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336">
                  <a:moveTo>
                    <a:pt x="105" y="333"/>
                  </a:moveTo>
                  <a:cubicBezTo>
                    <a:pt x="94" y="326"/>
                    <a:pt x="99" y="306"/>
                    <a:pt x="96" y="274"/>
                  </a:cubicBezTo>
                  <a:cubicBezTo>
                    <a:pt x="91" y="222"/>
                    <a:pt x="77" y="140"/>
                    <a:pt x="52" y="102"/>
                  </a:cubicBezTo>
                  <a:cubicBezTo>
                    <a:pt x="27" y="64"/>
                    <a:pt x="14" y="10"/>
                    <a:pt x="51" y="2"/>
                  </a:cubicBezTo>
                  <a:cubicBezTo>
                    <a:pt x="46" y="0"/>
                    <a:pt x="36" y="3"/>
                    <a:pt x="30" y="8"/>
                  </a:cubicBezTo>
                  <a:cubicBezTo>
                    <a:pt x="0" y="29"/>
                    <a:pt x="10" y="65"/>
                    <a:pt x="35" y="103"/>
                  </a:cubicBezTo>
                  <a:cubicBezTo>
                    <a:pt x="60" y="141"/>
                    <a:pt x="83" y="226"/>
                    <a:pt x="88" y="278"/>
                  </a:cubicBezTo>
                  <a:cubicBezTo>
                    <a:pt x="92" y="318"/>
                    <a:pt x="93" y="330"/>
                    <a:pt x="105" y="333"/>
                  </a:cubicBezTo>
                  <a:cubicBezTo>
                    <a:pt x="108" y="334"/>
                    <a:pt x="109" y="336"/>
                    <a:pt x="105" y="333"/>
                  </a:cubicBezTo>
                  <a:close/>
                </a:path>
              </a:pathLst>
            </a:custGeom>
            <a:solidFill>
              <a:srgbClr val="FC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085">
              <a:extLst>
                <a:ext uri="{FF2B5EF4-FFF2-40B4-BE49-F238E27FC236}">
                  <a16:creationId xmlns:a16="http://schemas.microsoft.com/office/drawing/2014/main" id="{D423A3C8-68B9-CC4E-AF90-5130CE58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857"/>
              <a:ext cx="170" cy="685"/>
            </a:xfrm>
            <a:custGeom>
              <a:avLst/>
              <a:gdLst>
                <a:gd name="T0" fmla="*/ 580 w 87"/>
                <a:gd name="T1" fmla="*/ 1719 h 330"/>
                <a:gd name="T2" fmla="*/ 416 w 87"/>
                <a:gd name="T3" fmla="*/ 1422 h 330"/>
                <a:gd name="T4" fmla="*/ 492 w 87"/>
                <a:gd name="T5" fmla="*/ 1206 h 330"/>
                <a:gd name="T6" fmla="*/ 531 w 87"/>
                <a:gd name="T7" fmla="*/ 1090 h 330"/>
                <a:gd name="T8" fmla="*/ 291 w 87"/>
                <a:gd name="T9" fmla="*/ 332 h 330"/>
                <a:gd name="T10" fmla="*/ 0 w 87"/>
                <a:gd name="T11" fmla="*/ 0 h 330"/>
                <a:gd name="T12" fmla="*/ 203 w 87"/>
                <a:gd name="T13" fmla="*/ 268 h 330"/>
                <a:gd name="T14" fmla="*/ 381 w 87"/>
                <a:gd name="T15" fmla="*/ 897 h 330"/>
                <a:gd name="T16" fmla="*/ 408 w 87"/>
                <a:gd name="T17" fmla="*/ 1198 h 330"/>
                <a:gd name="T18" fmla="*/ 352 w 87"/>
                <a:gd name="T19" fmla="*/ 1422 h 330"/>
                <a:gd name="T20" fmla="*/ 477 w 87"/>
                <a:gd name="T21" fmla="*/ 1779 h 330"/>
                <a:gd name="T22" fmla="*/ 569 w 87"/>
                <a:gd name="T23" fmla="*/ 2038 h 330"/>
                <a:gd name="T24" fmla="*/ 604 w 87"/>
                <a:gd name="T25" fmla="*/ 2520 h 330"/>
                <a:gd name="T26" fmla="*/ 477 w 87"/>
                <a:gd name="T27" fmla="*/ 2952 h 330"/>
                <a:gd name="T28" fmla="*/ 649 w 87"/>
                <a:gd name="T29" fmla="*/ 2528 h 330"/>
                <a:gd name="T30" fmla="*/ 633 w 87"/>
                <a:gd name="T31" fmla="*/ 1814 h 330"/>
                <a:gd name="T32" fmla="*/ 580 w 87"/>
                <a:gd name="T33" fmla="*/ 1719 h 3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330">
                  <a:moveTo>
                    <a:pt x="78" y="192"/>
                  </a:moveTo>
                  <a:cubicBezTo>
                    <a:pt x="65" y="188"/>
                    <a:pt x="56" y="173"/>
                    <a:pt x="56" y="159"/>
                  </a:cubicBezTo>
                  <a:cubicBezTo>
                    <a:pt x="56" y="150"/>
                    <a:pt x="60" y="141"/>
                    <a:pt x="66" y="135"/>
                  </a:cubicBezTo>
                  <a:cubicBezTo>
                    <a:pt x="70" y="132"/>
                    <a:pt x="72" y="128"/>
                    <a:pt x="71" y="122"/>
                  </a:cubicBezTo>
                  <a:cubicBezTo>
                    <a:pt x="58" y="82"/>
                    <a:pt x="49" y="56"/>
                    <a:pt x="39" y="37"/>
                  </a:cubicBezTo>
                  <a:cubicBezTo>
                    <a:pt x="29" y="19"/>
                    <a:pt x="15" y="6"/>
                    <a:pt x="0" y="0"/>
                  </a:cubicBezTo>
                  <a:cubicBezTo>
                    <a:pt x="9" y="6"/>
                    <a:pt x="17" y="11"/>
                    <a:pt x="27" y="30"/>
                  </a:cubicBezTo>
                  <a:cubicBezTo>
                    <a:pt x="36" y="47"/>
                    <a:pt x="40" y="64"/>
                    <a:pt x="51" y="100"/>
                  </a:cubicBezTo>
                  <a:cubicBezTo>
                    <a:pt x="55" y="111"/>
                    <a:pt x="61" y="124"/>
                    <a:pt x="55" y="134"/>
                  </a:cubicBezTo>
                  <a:cubicBezTo>
                    <a:pt x="51" y="141"/>
                    <a:pt x="47" y="147"/>
                    <a:pt x="47" y="159"/>
                  </a:cubicBezTo>
                  <a:cubicBezTo>
                    <a:pt x="47" y="181"/>
                    <a:pt x="55" y="192"/>
                    <a:pt x="64" y="199"/>
                  </a:cubicBezTo>
                  <a:cubicBezTo>
                    <a:pt x="73" y="204"/>
                    <a:pt x="75" y="217"/>
                    <a:pt x="76" y="228"/>
                  </a:cubicBezTo>
                  <a:cubicBezTo>
                    <a:pt x="76" y="257"/>
                    <a:pt x="81" y="282"/>
                    <a:pt x="81" y="282"/>
                  </a:cubicBezTo>
                  <a:cubicBezTo>
                    <a:pt x="81" y="302"/>
                    <a:pt x="79" y="320"/>
                    <a:pt x="64" y="330"/>
                  </a:cubicBezTo>
                  <a:cubicBezTo>
                    <a:pt x="79" y="323"/>
                    <a:pt x="87" y="306"/>
                    <a:pt x="87" y="283"/>
                  </a:cubicBezTo>
                  <a:cubicBezTo>
                    <a:pt x="87" y="283"/>
                    <a:pt x="85" y="209"/>
                    <a:pt x="85" y="203"/>
                  </a:cubicBezTo>
                  <a:cubicBezTo>
                    <a:pt x="85" y="197"/>
                    <a:pt x="83" y="194"/>
                    <a:pt x="78" y="192"/>
                  </a:cubicBezTo>
                  <a:close/>
                </a:path>
              </a:pathLst>
            </a:custGeom>
            <a:solidFill>
              <a:srgbClr val="E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086">
              <a:extLst>
                <a:ext uri="{FF2B5EF4-FFF2-40B4-BE49-F238E27FC236}">
                  <a16:creationId xmlns:a16="http://schemas.microsoft.com/office/drawing/2014/main" id="{DF7ED6D3-E2C3-5644-AC9D-BED4A31C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867"/>
              <a:ext cx="137" cy="378"/>
            </a:xfrm>
            <a:custGeom>
              <a:avLst/>
              <a:gdLst>
                <a:gd name="T0" fmla="*/ 525 w 70"/>
                <a:gd name="T1" fmla="*/ 1630 h 182"/>
                <a:gd name="T2" fmla="*/ 264 w 70"/>
                <a:gd name="T3" fmla="*/ 849 h 182"/>
                <a:gd name="T4" fmla="*/ 225 w 70"/>
                <a:gd name="T5" fmla="*/ 0 h 182"/>
                <a:gd name="T6" fmla="*/ 196 w 70"/>
                <a:gd name="T7" fmla="*/ 609 h 182"/>
                <a:gd name="T8" fmla="*/ 525 w 70"/>
                <a:gd name="T9" fmla="*/ 163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2">
                  <a:moveTo>
                    <a:pt x="70" y="182"/>
                  </a:moveTo>
                  <a:cubicBezTo>
                    <a:pt x="61" y="148"/>
                    <a:pt x="48" y="115"/>
                    <a:pt x="35" y="95"/>
                  </a:cubicBezTo>
                  <a:cubicBezTo>
                    <a:pt x="10" y="57"/>
                    <a:pt x="0" y="21"/>
                    <a:pt x="30" y="0"/>
                  </a:cubicBezTo>
                  <a:cubicBezTo>
                    <a:pt x="19" y="8"/>
                    <a:pt x="12" y="40"/>
                    <a:pt x="26" y="68"/>
                  </a:cubicBezTo>
                  <a:cubicBezTo>
                    <a:pt x="39" y="96"/>
                    <a:pt x="56" y="125"/>
                    <a:pt x="7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087">
              <a:extLst>
                <a:ext uri="{FF2B5EF4-FFF2-40B4-BE49-F238E27FC236}">
                  <a16:creationId xmlns:a16="http://schemas.microsoft.com/office/drawing/2014/main" id="{A42FE31C-057E-5A47-8BA2-F75408E8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850"/>
              <a:ext cx="213" cy="699"/>
            </a:xfrm>
            <a:custGeom>
              <a:avLst/>
              <a:gdLst>
                <a:gd name="T0" fmla="*/ 31 w 109"/>
                <a:gd name="T1" fmla="*/ 3000 h 336"/>
                <a:gd name="T2" fmla="*/ 96 w 109"/>
                <a:gd name="T3" fmla="*/ 2467 h 336"/>
                <a:gd name="T4" fmla="*/ 424 w 109"/>
                <a:gd name="T5" fmla="*/ 917 h 336"/>
                <a:gd name="T6" fmla="*/ 432 w 109"/>
                <a:gd name="T7" fmla="*/ 17 h 336"/>
                <a:gd name="T8" fmla="*/ 596 w 109"/>
                <a:gd name="T9" fmla="*/ 73 h 336"/>
                <a:gd name="T10" fmla="*/ 553 w 109"/>
                <a:gd name="T11" fmla="*/ 926 h 336"/>
                <a:gd name="T12" fmla="*/ 156 w 109"/>
                <a:gd name="T13" fmla="*/ 2501 h 336"/>
                <a:gd name="T14" fmla="*/ 31 w 109"/>
                <a:gd name="T15" fmla="*/ 3000 h 336"/>
                <a:gd name="T16" fmla="*/ 31 w 109"/>
                <a:gd name="T17" fmla="*/ 300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336">
                  <a:moveTo>
                    <a:pt x="4" y="333"/>
                  </a:moveTo>
                  <a:cubicBezTo>
                    <a:pt x="15" y="326"/>
                    <a:pt x="10" y="306"/>
                    <a:pt x="13" y="274"/>
                  </a:cubicBezTo>
                  <a:cubicBezTo>
                    <a:pt x="18" y="222"/>
                    <a:pt x="32" y="140"/>
                    <a:pt x="57" y="102"/>
                  </a:cubicBezTo>
                  <a:cubicBezTo>
                    <a:pt x="82" y="64"/>
                    <a:pt x="96" y="10"/>
                    <a:pt x="58" y="2"/>
                  </a:cubicBezTo>
                  <a:cubicBezTo>
                    <a:pt x="63" y="0"/>
                    <a:pt x="74" y="3"/>
                    <a:pt x="80" y="8"/>
                  </a:cubicBezTo>
                  <a:cubicBezTo>
                    <a:pt x="109" y="29"/>
                    <a:pt x="99" y="65"/>
                    <a:pt x="74" y="103"/>
                  </a:cubicBezTo>
                  <a:cubicBezTo>
                    <a:pt x="49" y="141"/>
                    <a:pt x="26" y="226"/>
                    <a:pt x="21" y="278"/>
                  </a:cubicBezTo>
                  <a:cubicBezTo>
                    <a:pt x="17" y="318"/>
                    <a:pt x="16" y="330"/>
                    <a:pt x="4" y="333"/>
                  </a:cubicBezTo>
                  <a:cubicBezTo>
                    <a:pt x="1" y="334"/>
                    <a:pt x="0" y="336"/>
                    <a:pt x="4" y="333"/>
                  </a:cubicBezTo>
                  <a:close/>
                </a:path>
              </a:pathLst>
            </a:custGeom>
            <a:solidFill>
              <a:srgbClr val="E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088">
              <a:extLst>
                <a:ext uri="{FF2B5EF4-FFF2-40B4-BE49-F238E27FC236}">
                  <a16:creationId xmlns:a16="http://schemas.microsoft.com/office/drawing/2014/main" id="{746AC63B-9298-8F4C-B515-DCF35465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57"/>
              <a:ext cx="168" cy="685"/>
            </a:xfrm>
            <a:custGeom>
              <a:avLst/>
              <a:gdLst>
                <a:gd name="T0" fmla="*/ 61 w 86"/>
                <a:gd name="T1" fmla="*/ 1719 h 330"/>
                <a:gd name="T2" fmla="*/ 225 w 86"/>
                <a:gd name="T3" fmla="*/ 1422 h 330"/>
                <a:gd name="T4" fmla="*/ 148 w 86"/>
                <a:gd name="T5" fmla="*/ 1206 h 330"/>
                <a:gd name="T6" fmla="*/ 111 w 86"/>
                <a:gd name="T7" fmla="*/ 1090 h 330"/>
                <a:gd name="T8" fmla="*/ 352 w 86"/>
                <a:gd name="T9" fmla="*/ 332 h 330"/>
                <a:gd name="T10" fmla="*/ 641 w 86"/>
                <a:gd name="T11" fmla="*/ 0 h 330"/>
                <a:gd name="T12" fmla="*/ 440 w 86"/>
                <a:gd name="T13" fmla="*/ 268 h 330"/>
                <a:gd name="T14" fmla="*/ 260 w 86"/>
                <a:gd name="T15" fmla="*/ 897 h 330"/>
                <a:gd name="T16" fmla="*/ 232 w 86"/>
                <a:gd name="T17" fmla="*/ 1198 h 330"/>
                <a:gd name="T18" fmla="*/ 289 w 86"/>
                <a:gd name="T19" fmla="*/ 1422 h 330"/>
                <a:gd name="T20" fmla="*/ 164 w 86"/>
                <a:gd name="T21" fmla="*/ 1779 h 330"/>
                <a:gd name="T22" fmla="*/ 80 w 86"/>
                <a:gd name="T23" fmla="*/ 2038 h 330"/>
                <a:gd name="T24" fmla="*/ 45 w 86"/>
                <a:gd name="T25" fmla="*/ 2520 h 330"/>
                <a:gd name="T26" fmla="*/ 164 w 86"/>
                <a:gd name="T27" fmla="*/ 2952 h 330"/>
                <a:gd name="T28" fmla="*/ 0 w 86"/>
                <a:gd name="T29" fmla="*/ 2528 h 330"/>
                <a:gd name="T30" fmla="*/ 8 w 86"/>
                <a:gd name="T31" fmla="*/ 1814 h 330"/>
                <a:gd name="T32" fmla="*/ 61 w 86"/>
                <a:gd name="T33" fmla="*/ 1719 h 3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330">
                  <a:moveTo>
                    <a:pt x="8" y="192"/>
                  </a:moveTo>
                  <a:cubicBezTo>
                    <a:pt x="21" y="188"/>
                    <a:pt x="30" y="173"/>
                    <a:pt x="30" y="159"/>
                  </a:cubicBezTo>
                  <a:cubicBezTo>
                    <a:pt x="30" y="150"/>
                    <a:pt x="26" y="141"/>
                    <a:pt x="20" y="135"/>
                  </a:cubicBezTo>
                  <a:cubicBezTo>
                    <a:pt x="16" y="132"/>
                    <a:pt x="14" y="128"/>
                    <a:pt x="15" y="122"/>
                  </a:cubicBezTo>
                  <a:cubicBezTo>
                    <a:pt x="28" y="82"/>
                    <a:pt x="37" y="56"/>
                    <a:pt x="47" y="37"/>
                  </a:cubicBezTo>
                  <a:cubicBezTo>
                    <a:pt x="58" y="19"/>
                    <a:pt x="71" y="6"/>
                    <a:pt x="86" y="0"/>
                  </a:cubicBezTo>
                  <a:cubicBezTo>
                    <a:pt x="77" y="6"/>
                    <a:pt x="69" y="11"/>
                    <a:pt x="59" y="30"/>
                  </a:cubicBezTo>
                  <a:cubicBezTo>
                    <a:pt x="50" y="47"/>
                    <a:pt x="47" y="64"/>
                    <a:pt x="35" y="100"/>
                  </a:cubicBezTo>
                  <a:cubicBezTo>
                    <a:pt x="32" y="111"/>
                    <a:pt x="25" y="124"/>
                    <a:pt x="31" y="134"/>
                  </a:cubicBezTo>
                  <a:cubicBezTo>
                    <a:pt x="35" y="141"/>
                    <a:pt x="39" y="147"/>
                    <a:pt x="39" y="159"/>
                  </a:cubicBezTo>
                  <a:cubicBezTo>
                    <a:pt x="39" y="181"/>
                    <a:pt x="31" y="192"/>
                    <a:pt x="22" y="199"/>
                  </a:cubicBezTo>
                  <a:cubicBezTo>
                    <a:pt x="14" y="204"/>
                    <a:pt x="11" y="217"/>
                    <a:pt x="11" y="228"/>
                  </a:cubicBezTo>
                  <a:cubicBezTo>
                    <a:pt x="10" y="257"/>
                    <a:pt x="6" y="282"/>
                    <a:pt x="6" y="282"/>
                  </a:cubicBezTo>
                  <a:cubicBezTo>
                    <a:pt x="6" y="302"/>
                    <a:pt x="8" y="320"/>
                    <a:pt x="22" y="330"/>
                  </a:cubicBezTo>
                  <a:cubicBezTo>
                    <a:pt x="7" y="323"/>
                    <a:pt x="0" y="306"/>
                    <a:pt x="0" y="283"/>
                  </a:cubicBezTo>
                  <a:cubicBezTo>
                    <a:pt x="0" y="283"/>
                    <a:pt x="1" y="209"/>
                    <a:pt x="1" y="203"/>
                  </a:cubicBezTo>
                  <a:cubicBezTo>
                    <a:pt x="1" y="197"/>
                    <a:pt x="3" y="194"/>
                    <a:pt x="8" y="192"/>
                  </a:cubicBezTo>
                  <a:close/>
                </a:path>
              </a:pathLst>
            </a:custGeom>
            <a:solidFill>
              <a:srgbClr val="FC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089">
              <a:extLst>
                <a:ext uri="{FF2B5EF4-FFF2-40B4-BE49-F238E27FC236}">
                  <a16:creationId xmlns:a16="http://schemas.microsoft.com/office/drawing/2014/main" id="{0240254F-EBF0-A545-A6A8-C21736D88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867"/>
              <a:ext cx="137" cy="378"/>
            </a:xfrm>
            <a:custGeom>
              <a:avLst/>
              <a:gdLst>
                <a:gd name="T0" fmla="*/ 0 w 70"/>
                <a:gd name="T1" fmla="*/ 1630 h 182"/>
                <a:gd name="T2" fmla="*/ 264 w 70"/>
                <a:gd name="T3" fmla="*/ 849 h 182"/>
                <a:gd name="T4" fmla="*/ 307 w 70"/>
                <a:gd name="T5" fmla="*/ 0 h 182"/>
                <a:gd name="T6" fmla="*/ 329 w 70"/>
                <a:gd name="T7" fmla="*/ 609 h 182"/>
                <a:gd name="T8" fmla="*/ 0 w 70"/>
                <a:gd name="T9" fmla="*/ 163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2">
                  <a:moveTo>
                    <a:pt x="0" y="182"/>
                  </a:moveTo>
                  <a:cubicBezTo>
                    <a:pt x="9" y="148"/>
                    <a:pt x="22" y="115"/>
                    <a:pt x="35" y="95"/>
                  </a:cubicBezTo>
                  <a:cubicBezTo>
                    <a:pt x="60" y="57"/>
                    <a:pt x="70" y="21"/>
                    <a:pt x="41" y="0"/>
                  </a:cubicBezTo>
                  <a:cubicBezTo>
                    <a:pt x="51" y="8"/>
                    <a:pt x="58" y="40"/>
                    <a:pt x="44" y="68"/>
                  </a:cubicBezTo>
                  <a:cubicBezTo>
                    <a:pt x="31" y="96"/>
                    <a:pt x="14" y="125"/>
                    <a:pt x="0" y="182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090">
              <a:extLst>
                <a:ext uri="{FF2B5EF4-FFF2-40B4-BE49-F238E27FC236}">
                  <a16:creationId xmlns:a16="http://schemas.microsoft.com/office/drawing/2014/main" id="{F74EB2CA-4827-6847-830B-5CAE404C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110"/>
              <a:ext cx="68" cy="335"/>
            </a:xfrm>
            <a:custGeom>
              <a:avLst/>
              <a:gdLst>
                <a:gd name="T0" fmla="*/ 256 w 35"/>
                <a:gd name="T1" fmla="*/ 1450 h 161"/>
                <a:gd name="T2" fmla="*/ 241 w 35"/>
                <a:gd name="T3" fmla="*/ 732 h 161"/>
                <a:gd name="T4" fmla="*/ 192 w 35"/>
                <a:gd name="T5" fmla="*/ 633 h 161"/>
                <a:gd name="T6" fmla="*/ 31 w 35"/>
                <a:gd name="T7" fmla="*/ 333 h 161"/>
                <a:gd name="T8" fmla="*/ 101 w 35"/>
                <a:gd name="T9" fmla="*/ 117 h 161"/>
                <a:gd name="T10" fmla="*/ 140 w 35"/>
                <a:gd name="T11" fmla="*/ 0 h 161"/>
                <a:gd name="T12" fmla="*/ 80 w 35"/>
                <a:gd name="T13" fmla="*/ 125 h 161"/>
                <a:gd name="T14" fmla="*/ 0 w 35"/>
                <a:gd name="T15" fmla="*/ 341 h 161"/>
                <a:gd name="T16" fmla="*/ 124 w 35"/>
                <a:gd name="T17" fmla="*/ 633 h 161"/>
                <a:gd name="T18" fmla="*/ 227 w 35"/>
                <a:gd name="T19" fmla="*/ 784 h 161"/>
                <a:gd name="T20" fmla="*/ 256 w 35"/>
                <a:gd name="T21" fmla="*/ 145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161">
                  <a:moveTo>
                    <a:pt x="35" y="161"/>
                  </a:moveTo>
                  <a:cubicBezTo>
                    <a:pt x="35" y="161"/>
                    <a:pt x="33" y="87"/>
                    <a:pt x="33" y="81"/>
                  </a:cubicBezTo>
                  <a:cubicBezTo>
                    <a:pt x="33" y="75"/>
                    <a:pt x="31" y="72"/>
                    <a:pt x="26" y="70"/>
                  </a:cubicBezTo>
                  <a:cubicBezTo>
                    <a:pt x="13" y="66"/>
                    <a:pt x="4" y="51"/>
                    <a:pt x="4" y="37"/>
                  </a:cubicBezTo>
                  <a:cubicBezTo>
                    <a:pt x="4" y="28"/>
                    <a:pt x="8" y="19"/>
                    <a:pt x="14" y="13"/>
                  </a:cubicBezTo>
                  <a:cubicBezTo>
                    <a:pt x="18" y="10"/>
                    <a:pt x="20" y="6"/>
                    <a:pt x="19" y="0"/>
                  </a:cubicBezTo>
                  <a:cubicBezTo>
                    <a:pt x="19" y="3"/>
                    <a:pt x="17" y="7"/>
                    <a:pt x="11" y="14"/>
                  </a:cubicBezTo>
                  <a:cubicBezTo>
                    <a:pt x="4" y="21"/>
                    <a:pt x="0" y="27"/>
                    <a:pt x="0" y="38"/>
                  </a:cubicBezTo>
                  <a:cubicBezTo>
                    <a:pt x="0" y="49"/>
                    <a:pt x="7" y="65"/>
                    <a:pt x="17" y="70"/>
                  </a:cubicBezTo>
                  <a:cubicBezTo>
                    <a:pt x="27" y="75"/>
                    <a:pt x="31" y="79"/>
                    <a:pt x="31" y="87"/>
                  </a:cubicBezTo>
                  <a:cubicBezTo>
                    <a:pt x="32" y="95"/>
                    <a:pt x="35" y="161"/>
                    <a:pt x="35" y="161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091">
              <a:extLst>
                <a:ext uri="{FF2B5EF4-FFF2-40B4-BE49-F238E27FC236}">
                  <a16:creationId xmlns:a16="http://schemas.microsoft.com/office/drawing/2014/main" id="{59B098B4-CD63-FB48-98FB-E7ED8E47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137"/>
              <a:ext cx="72" cy="308"/>
            </a:xfrm>
            <a:custGeom>
              <a:avLst/>
              <a:gdLst>
                <a:gd name="T0" fmla="*/ 0 w 37"/>
                <a:gd name="T1" fmla="*/ 1334 h 148"/>
                <a:gd name="T2" fmla="*/ 8 w 37"/>
                <a:gd name="T3" fmla="*/ 616 h 148"/>
                <a:gd name="T4" fmla="*/ 60 w 37"/>
                <a:gd name="T5" fmla="*/ 516 h 148"/>
                <a:gd name="T6" fmla="*/ 220 w 37"/>
                <a:gd name="T7" fmla="*/ 216 h 148"/>
                <a:gd name="T8" fmla="*/ 148 w 37"/>
                <a:gd name="T9" fmla="*/ 0 h 148"/>
                <a:gd name="T10" fmla="*/ 220 w 37"/>
                <a:gd name="T11" fmla="*/ 416 h 148"/>
                <a:gd name="T12" fmla="*/ 60 w 37"/>
                <a:gd name="T13" fmla="*/ 568 h 148"/>
                <a:gd name="T14" fmla="*/ 23 w 37"/>
                <a:gd name="T15" fmla="*/ 766 h 148"/>
                <a:gd name="T16" fmla="*/ 0 w 37"/>
                <a:gd name="T17" fmla="*/ 1334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148">
                  <a:moveTo>
                    <a:pt x="0" y="148"/>
                  </a:moveTo>
                  <a:cubicBezTo>
                    <a:pt x="0" y="148"/>
                    <a:pt x="1" y="74"/>
                    <a:pt x="1" y="68"/>
                  </a:cubicBezTo>
                  <a:cubicBezTo>
                    <a:pt x="1" y="62"/>
                    <a:pt x="3" y="59"/>
                    <a:pt x="8" y="57"/>
                  </a:cubicBezTo>
                  <a:cubicBezTo>
                    <a:pt x="21" y="53"/>
                    <a:pt x="30" y="38"/>
                    <a:pt x="30" y="24"/>
                  </a:cubicBezTo>
                  <a:cubicBezTo>
                    <a:pt x="30" y="15"/>
                    <a:pt x="26" y="6"/>
                    <a:pt x="20" y="0"/>
                  </a:cubicBezTo>
                  <a:cubicBezTo>
                    <a:pt x="33" y="12"/>
                    <a:pt x="37" y="33"/>
                    <a:pt x="30" y="46"/>
                  </a:cubicBezTo>
                  <a:cubicBezTo>
                    <a:pt x="22" y="59"/>
                    <a:pt x="13" y="60"/>
                    <a:pt x="8" y="63"/>
                  </a:cubicBezTo>
                  <a:cubicBezTo>
                    <a:pt x="4" y="66"/>
                    <a:pt x="4" y="74"/>
                    <a:pt x="3" y="85"/>
                  </a:cubicBezTo>
                  <a:cubicBezTo>
                    <a:pt x="3" y="97"/>
                    <a:pt x="0" y="148"/>
                    <a:pt x="0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092">
              <a:extLst>
                <a:ext uri="{FF2B5EF4-FFF2-40B4-BE49-F238E27FC236}">
                  <a16:creationId xmlns:a16="http://schemas.microsoft.com/office/drawing/2014/main" id="{2BC2BB6E-BE9C-CB48-BA48-9BCC4B3A8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867"/>
              <a:ext cx="97" cy="175"/>
            </a:xfrm>
            <a:custGeom>
              <a:avLst/>
              <a:gdLst>
                <a:gd name="T0" fmla="*/ 365 w 50"/>
                <a:gd name="T1" fmla="*/ 0 h 84"/>
                <a:gd name="T2" fmla="*/ 0 w 50"/>
                <a:gd name="T3" fmla="*/ 760 h 84"/>
                <a:gd name="T4" fmla="*/ 365 w 50"/>
                <a:gd name="T5" fmla="*/ 0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84">
                  <a:moveTo>
                    <a:pt x="50" y="0"/>
                  </a:moveTo>
                  <a:cubicBezTo>
                    <a:pt x="38" y="7"/>
                    <a:pt x="21" y="24"/>
                    <a:pt x="0" y="84"/>
                  </a:cubicBezTo>
                  <a:cubicBezTo>
                    <a:pt x="10" y="60"/>
                    <a:pt x="33" y="1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093">
              <a:extLst>
                <a:ext uri="{FF2B5EF4-FFF2-40B4-BE49-F238E27FC236}">
                  <a16:creationId xmlns:a16="http://schemas.microsoft.com/office/drawing/2014/main" id="{B66B25CC-CE4E-B048-86B0-2991C495C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859"/>
              <a:ext cx="279" cy="411"/>
            </a:xfrm>
            <a:custGeom>
              <a:avLst/>
              <a:gdLst>
                <a:gd name="T0" fmla="*/ 499 w 143"/>
                <a:gd name="T1" fmla="*/ 866 h 198"/>
                <a:gd name="T2" fmla="*/ 16 w 143"/>
                <a:gd name="T3" fmla="*/ 0 h 198"/>
                <a:gd name="T4" fmla="*/ 0 w 143"/>
                <a:gd name="T5" fmla="*/ 0 h 198"/>
                <a:gd name="T6" fmla="*/ 236 w 143"/>
                <a:gd name="T7" fmla="*/ 324 h 198"/>
                <a:gd name="T8" fmla="*/ 484 w 143"/>
                <a:gd name="T9" fmla="*/ 1081 h 198"/>
                <a:gd name="T10" fmla="*/ 453 w 143"/>
                <a:gd name="T11" fmla="*/ 1198 h 198"/>
                <a:gd name="T12" fmla="*/ 373 w 143"/>
                <a:gd name="T13" fmla="*/ 1414 h 198"/>
                <a:gd name="T14" fmla="*/ 540 w 143"/>
                <a:gd name="T15" fmla="*/ 1681 h 198"/>
                <a:gd name="T16" fmla="*/ 593 w 143"/>
                <a:gd name="T17" fmla="*/ 1771 h 198"/>
                <a:gd name="T18" fmla="*/ 593 w 143"/>
                <a:gd name="T19" fmla="*/ 1117 h 198"/>
                <a:gd name="T20" fmla="*/ 499 w 143"/>
                <a:gd name="T21" fmla="*/ 866 h 198"/>
                <a:gd name="T22" fmla="*/ 960 w 143"/>
                <a:gd name="T23" fmla="*/ 324 h 198"/>
                <a:gd name="T24" fmla="*/ 1061 w 143"/>
                <a:gd name="T25" fmla="*/ 143 h 198"/>
                <a:gd name="T26" fmla="*/ 1048 w 143"/>
                <a:gd name="T27" fmla="*/ 152 h 198"/>
                <a:gd name="T28" fmla="*/ 728 w 143"/>
                <a:gd name="T29" fmla="*/ 814 h 198"/>
                <a:gd name="T30" fmla="*/ 609 w 143"/>
                <a:gd name="T31" fmla="*/ 1129 h 198"/>
                <a:gd name="T32" fmla="*/ 609 w 143"/>
                <a:gd name="T33" fmla="*/ 1225 h 198"/>
                <a:gd name="T34" fmla="*/ 609 w 143"/>
                <a:gd name="T35" fmla="*/ 1771 h 198"/>
                <a:gd name="T36" fmla="*/ 661 w 143"/>
                <a:gd name="T37" fmla="*/ 1681 h 198"/>
                <a:gd name="T38" fmla="*/ 825 w 143"/>
                <a:gd name="T39" fmla="*/ 1414 h 198"/>
                <a:gd name="T40" fmla="*/ 749 w 143"/>
                <a:gd name="T41" fmla="*/ 1198 h 198"/>
                <a:gd name="T42" fmla="*/ 720 w 143"/>
                <a:gd name="T43" fmla="*/ 1162 h 198"/>
                <a:gd name="T44" fmla="*/ 712 w 143"/>
                <a:gd name="T45" fmla="*/ 1162 h 198"/>
                <a:gd name="T46" fmla="*/ 704 w 143"/>
                <a:gd name="T47" fmla="*/ 1154 h 198"/>
                <a:gd name="T48" fmla="*/ 712 w 143"/>
                <a:gd name="T49" fmla="*/ 1146 h 198"/>
                <a:gd name="T50" fmla="*/ 712 w 143"/>
                <a:gd name="T51" fmla="*/ 1081 h 198"/>
                <a:gd name="T52" fmla="*/ 960 w 143"/>
                <a:gd name="T53" fmla="*/ 324 h 1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3" h="198">
                  <a:moveTo>
                    <a:pt x="67" y="97"/>
                  </a:moveTo>
                  <a:cubicBezTo>
                    <a:pt x="61" y="67"/>
                    <a:pt x="30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4" y="21"/>
                    <a:pt x="32" y="36"/>
                  </a:cubicBezTo>
                  <a:cubicBezTo>
                    <a:pt x="43" y="55"/>
                    <a:pt x="53" y="81"/>
                    <a:pt x="65" y="121"/>
                  </a:cubicBezTo>
                  <a:cubicBezTo>
                    <a:pt x="67" y="127"/>
                    <a:pt x="65" y="131"/>
                    <a:pt x="61" y="134"/>
                  </a:cubicBezTo>
                  <a:cubicBezTo>
                    <a:pt x="54" y="140"/>
                    <a:pt x="50" y="149"/>
                    <a:pt x="50" y="158"/>
                  </a:cubicBezTo>
                  <a:cubicBezTo>
                    <a:pt x="50" y="172"/>
                    <a:pt x="60" y="184"/>
                    <a:pt x="73" y="188"/>
                  </a:cubicBezTo>
                  <a:cubicBezTo>
                    <a:pt x="78" y="190"/>
                    <a:pt x="80" y="192"/>
                    <a:pt x="80" y="198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69" y="118"/>
                    <a:pt x="69" y="107"/>
                    <a:pt x="67" y="97"/>
                  </a:cubicBezTo>
                  <a:close/>
                  <a:moveTo>
                    <a:pt x="129" y="36"/>
                  </a:moveTo>
                  <a:cubicBezTo>
                    <a:pt x="133" y="29"/>
                    <a:pt x="138" y="22"/>
                    <a:pt x="143" y="16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28" y="27"/>
                    <a:pt x="116" y="32"/>
                    <a:pt x="98" y="91"/>
                  </a:cubicBezTo>
                  <a:cubicBezTo>
                    <a:pt x="87" y="123"/>
                    <a:pt x="82" y="126"/>
                    <a:pt x="82" y="126"/>
                  </a:cubicBezTo>
                  <a:cubicBezTo>
                    <a:pt x="82" y="133"/>
                    <a:pt x="82" y="137"/>
                    <a:pt x="82" y="137"/>
                  </a:cubicBezTo>
                  <a:cubicBezTo>
                    <a:pt x="82" y="198"/>
                    <a:pt x="82" y="198"/>
                    <a:pt x="82" y="198"/>
                  </a:cubicBezTo>
                  <a:cubicBezTo>
                    <a:pt x="82" y="192"/>
                    <a:pt x="84" y="190"/>
                    <a:pt x="89" y="188"/>
                  </a:cubicBezTo>
                  <a:cubicBezTo>
                    <a:pt x="102" y="184"/>
                    <a:pt x="111" y="172"/>
                    <a:pt x="111" y="158"/>
                  </a:cubicBezTo>
                  <a:cubicBezTo>
                    <a:pt x="111" y="149"/>
                    <a:pt x="107" y="140"/>
                    <a:pt x="101" y="134"/>
                  </a:cubicBezTo>
                  <a:cubicBezTo>
                    <a:pt x="99" y="133"/>
                    <a:pt x="98" y="131"/>
                    <a:pt x="97" y="130"/>
                  </a:cubicBezTo>
                  <a:cubicBezTo>
                    <a:pt x="97" y="130"/>
                    <a:pt x="96" y="130"/>
                    <a:pt x="96" y="130"/>
                  </a:cubicBezTo>
                  <a:cubicBezTo>
                    <a:pt x="96" y="129"/>
                    <a:pt x="96" y="129"/>
                    <a:pt x="95" y="129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6"/>
                    <a:pt x="96" y="124"/>
                    <a:pt x="96" y="121"/>
                  </a:cubicBezTo>
                  <a:cubicBezTo>
                    <a:pt x="109" y="81"/>
                    <a:pt x="119" y="55"/>
                    <a:pt x="129" y="36"/>
                  </a:cubicBezTo>
                  <a:close/>
                </a:path>
              </a:pathLst>
            </a:custGeom>
            <a:solidFill>
              <a:srgbClr val="C67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094">
              <a:extLst>
                <a:ext uri="{FF2B5EF4-FFF2-40B4-BE49-F238E27FC236}">
                  <a16:creationId xmlns:a16="http://schemas.microsoft.com/office/drawing/2014/main" id="{CE853186-706A-904C-BEFC-24C860B82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867"/>
              <a:ext cx="102" cy="212"/>
            </a:xfrm>
            <a:custGeom>
              <a:avLst/>
              <a:gdLst>
                <a:gd name="T0" fmla="*/ 392 w 52"/>
                <a:gd name="T1" fmla="*/ 0 h 102"/>
                <a:gd name="T2" fmla="*/ 16 w 52"/>
                <a:gd name="T3" fmla="*/ 476 h 102"/>
                <a:gd name="T4" fmla="*/ 8 w 52"/>
                <a:gd name="T5" fmla="*/ 917 h 102"/>
                <a:gd name="T6" fmla="*/ 100 w 52"/>
                <a:gd name="T7" fmla="*/ 376 h 102"/>
                <a:gd name="T8" fmla="*/ 392 w 5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cubicBezTo>
                    <a:pt x="36" y="6"/>
                    <a:pt x="7" y="31"/>
                    <a:pt x="2" y="53"/>
                  </a:cubicBezTo>
                  <a:cubicBezTo>
                    <a:pt x="0" y="60"/>
                    <a:pt x="1" y="78"/>
                    <a:pt x="1" y="102"/>
                  </a:cubicBezTo>
                  <a:cubicBezTo>
                    <a:pt x="2" y="86"/>
                    <a:pt x="2" y="63"/>
                    <a:pt x="13" y="42"/>
                  </a:cubicBezTo>
                  <a:cubicBezTo>
                    <a:pt x="25" y="2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2095">
              <a:extLst>
                <a:ext uri="{FF2B5EF4-FFF2-40B4-BE49-F238E27FC236}">
                  <a16:creationId xmlns:a16="http://schemas.microsoft.com/office/drawing/2014/main" id="{DAAC32CD-AF42-F84F-9CBD-3C89CEE4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817"/>
              <a:ext cx="306" cy="738"/>
            </a:xfrm>
            <a:custGeom>
              <a:avLst/>
              <a:gdLst>
                <a:gd name="T0" fmla="*/ 1109 w 157"/>
                <a:gd name="T1" fmla="*/ 1867 h 355"/>
                <a:gd name="T2" fmla="*/ 941 w 157"/>
                <a:gd name="T3" fmla="*/ 1599 h 355"/>
                <a:gd name="T4" fmla="*/ 1021 w 157"/>
                <a:gd name="T5" fmla="*/ 1382 h 355"/>
                <a:gd name="T6" fmla="*/ 1052 w 157"/>
                <a:gd name="T7" fmla="*/ 1266 h 355"/>
                <a:gd name="T8" fmla="*/ 805 w 157"/>
                <a:gd name="T9" fmla="*/ 501 h 355"/>
                <a:gd name="T10" fmla="*/ 220 w 157"/>
                <a:gd name="T11" fmla="*/ 189 h 355"/>
                <a:gd name="T12" fmla="*/ 259 w 157"/>
                <a:gd name="T13" fmla="*/ 1066 h 355"/>
                <a:gd name="T14" fmla="*/ 653 w 157"/>
                <a:gd name="T15" fmla="*/ 2640 h 355"/>
                <a:gd name="T16" fmla="*/ 897 w 157"/>
                <a:gd name="T17" fmla="*/ 3189 h 355"/>
                <a:gd name="T18" fmla="*/ 1162 w 157"/>
                <a:gd name="T19" fmla="*/ 2715 h 355"/>
                <a:gd name="T20" fmla="*/ 1162 w 157"/>
                <a:gd name="T21" fmla="*/ 1958 h 355"/>
                <a:gd name="T22" fmla="*/ 1109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150" y="208"/>
                  </a:moveTo>
                  <a:cubicBezTo>
                    <a:pt x="137" y="204"/>
                    <a:pt x="127" y="192"/>
                    <a:pt x="127" y="178"/>
                  </a:cubicBezTo>
                  <a:cubicBezTo>
                    <a:pt x="127" y="169"/>
                    <a:pt x="131" y="160"/>
                    <a:pt x="138" y="154"/>
                  </a:cubicBezTo>
                  <a:cubicBezTo>
                    <a:pt x="142" y="151"/>
                    <a:pt x="144" y="147"/>
                    <a:pt x="142" y="141"/>
                  </a:cubicBezTo>
                  <a:cubicBezTo>
                    <a:pt x="130" y="101"/>
                    <a:pt x="120" y="75"/>
                    <a:pt x="109" y="56"/>
                  </a:cubicBezTo>
                  <a:cubicBezTo>
                    <a:pt x="91" y="23"/>
                    <a:pt x="60" y="0"/>
                    <a:pt x="30" y="21"/>
                  </a:cubicBezTo>
                  <a:cubicBezTo>
                    <a:pt x="0" y="43"/>
                    <a:pt x="10" y="81"/>
                    <a:pt x="35" y="119"/>
                  </a:cubicBezTo>
                  <a:cubicBezTo>
                    <a:pt x="60" y="157"/>
                    <a:pt x="83" y="242"/>
                    <a:pt x="88" y="294"/>
                  </a:cubicBezTo>
                  <a:cubicBezTo>
                    <a:pt x="93" y="345"/>
                    <a:pt x="96" y="355"/>
                    <a:pt x="121" y="355"/>
                  </a:cubicBezTo>
                  <a:cubicBezTo>
                    <a:pt x="146" y="355"/>
                    <a:pt x="157" y="332"/>
                    <a:pt x="157" y="302"/>
                  </a:cubicBezTo>
                  <a:cubicBezTo>
                    <a:pt x="157" y="302"/>
                    <a:pt x="157" y="224"/>
                    <a:pt x="157" y="218"/>
                  </a:cubicBezTo>
                  <a:cubicBezTo>
                    <a:pt x="157" y="212"/>
                    <a:pt x="155" y="210"/>
                    <a:pt x="150" y="20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096">
              <a:extLst>
                <a:ext uri="{FF2B5EF4-FFF2-40B4-BE49-F238E27FC236}">
                  <a16:creationId xmlns:a16="http://schemas.microsoft.com/office/drawing/2014/main" id="{AC964873-94B7-944F-91D6-A86677927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828"/>
              <a:ext cx="211" cy="442"/>
            </a:xfrm>
            <a:custGeom>
              <a:avLst/>
              <a:gdLst>
                <a:gd name="T0" fmla="*/ 0 w 108"/>
                <a:gd name="T1" fmla="*/ 73 h 213"/>
                <a:gd name="T2" fmla="*/ 0 w 108"/>
                <a:gd name="T3" fmla="*/ 73 h 213"/>
                <a:gd name="T4" fmla="*/ 447 w 108"/>
                <a:gd name="T5" fmla="*/ 457 h 213"/>
                <a:gd name="T6" fmla="*/ 696 w 108"/>
                <a:gd name="T7" fmla="*/ 1214 h 213"/>
                <a:gd name="T8" fmla="*/ 664 w 108"/>
                <a:gd name="T9" fmla="*/ 1330 h 213"/>
                <a:gd name="T10" fmla="*/ 580 w 108"/>
                <a:gd name="T11" fmla="*/ 1546 h 213"/>
                <a:gd name="T12" fmla="*/ 752 w 108"/>
                <a:gd name="T13" fmla="*/ 1814 h 213"/>
                <a:gd name="T14" fmla="*/ 805 w 108"/>
                <a:gd name="T15" fmla="*/ 1903 h 213"/>
                <a:gd name="T16" fmla="*/ 805 w 108"/>
                <a:gd name="T17" fmla="*/ 724 h 213"/>
                <a:gd name="T18" fmla="*/ 0 w 108"/>
                <a:gd name="T19" fmla="*/ 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21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4" y="5"/>
                    <a:pt x="46" y="25"/>
                    <a:pt x="60" y="51"/>
                  </a:cubicBezTo>
                  <a:cubicBezTo>
                    <a:pt x="71" y="70"/>
                    <a:pt x="81" y="96"/>
                    <a:pt x="93" y="136"/>
                  </a:cubicBezTo>
                  <a:cubicBezTo>
                    <a:pt x="95" y="142"/>
                    <a:pt x="93" y="146"/>
                    <a:pt x="89" y="149"/>
                  </a:cubicBezTo>
                  <a:cubicBezTo>
                    <a:pt x="82" y="155"/>
                    <a:pt x="78" y="164"/>
                    <a:pt x="78" y="173"/>
                  </a:cubicBezTo>
                  <a:cubicBezTo>
                    <a:pt x="78" y="187"/>
                    <a:pt x="88" y="199"/>
                    <a:pt x="101" y="203"/>
                  </a:cubicBezTo>
                  <a:cubicBezTo>
                    <a:pt x="106" y="205"/>
                    <a:pt x="108" y="207"/>
                    <a:pt x="108" y="213"/>
                  </a:cubicBezTo>
                  <a:cubicBezTo>
                    <a:pt x="108" y="178"/>
                    <a:pt x="108" y="85"/>
                    <a:pt x="108" y="81"/>
                  </a:cubicBezTo>
                  <a:cubicBezTo>
                    <a:pt x="108" y="48"/>
                    <a:pt x="59" y="0"/>
                    <a:pt x="0" y="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2097">
              <a:extLst>
                <a:ext uri="{FF2B5EF4-FFF2-40B4-BE49-F238E27FC236}">
                  <a16:creationId xmlns:a16="http://schemas.microsoft.com/office/drawing/2014/main" id="{4BA1E4D9-44AE-B343-BFA7-A3153347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17"/>
              <a:ext cx="307" cy="738"/>
            </a:xfrm>
            <a:custGeom>
              <a:avLst/>
              <a:gdLst>
                <a:gd name="T0" fmla="*/ 61 w 157"/>
                <a:gd name="T1" fmla="*/ 1867 h 355"/>
                <a:gd name="T2" fmla="*/ 225 w 157"/>
                <a:gd name="T3" fmla="*/ 1599 h 355"/>
                <a:gd name="T4" fmla="*/ 149 w 157"/>
                <a:gd name="T5" fmla="*/ 1382 h 355"/>
                <a:gd name="T6" fmla="*/ 111 w 157"/>
                <a:gd name="T7" fmla="*/ 1266 h 355"/>
                <a:gd name="T8" fmla="*/ 360 w 157"/>
                <a:gd name="T9" fmla="*/ 501 h 355"/>
                <a:gd name="T10" fmla="*/ 956 w 157"/>
                <a:gd name="T11" fmla="*/ 189 h 355"/>
                <a:gd name="T12" fmla="*/ 921 w 157"/>
                <a:gd name="T13" fmla="*/ 1066 h 355"/>
                <a:gd name="T14" fmla="*/ 524 w 157"/>
                <a:gd name="T15" fmla="*/ 2640 h 355"/>
                <a:gd name="T16" fmla="*/ 276 w 157"/>
                <a:gd name="T17" fmla="*/ 3189 h 355"/>
                <a:gd name="T18" fmla="*/ 0 w 157"/>
                <a:gd name="T19" fmla="*/ 2715 h 355"/>
                <a:gd name="T20" fmla="*/ 8 w 157"/>
                <a:gd name="T21" fmla="*/ 1958 h 355"/>
                <a:gd name="T22" fmla="*/ 61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8" y="208"/>
                  </a:moveTo>
                  <a:cubicBezTo>
                    <a:pt x="21" y="204"/>
                    <a:pt x="30" y="192"/>
                    <a:pt x="30" y="178"/>
                  </a:cubicBezTo>
                  <a:cubicBezTo>
                    <a:pt x="30" y="169"/>
                    <a:pt x="26" y="160"/>
                    <a:pt x="20" y="154"/>
                  </a:cubicBezTo>
                  <a:cubicBezTo>
                    <a:pt x="15" y="151"/>
                    <a:pt x="14" y="147"/>
                    <a:pt x="15" y="141"/>
                  </a:cubicBezTo>
                  <a:cubicBezTo>
                    <a:pt x="28" y="101"/>
                    <a:pt x="38" y="75"/>
                    <a:pt x="48" y="56"/>
                  </a:cubicBezTo>
                  <a:cubicBezTo>
                    <a:pt x="67" y="23"/>
                    <a:pt x="98" y="0"/>
                    <a:pt x="128" y="21"/>
                  </a:cubicBezTo>
                  <a:cubicBezTo>
                    <a:pt x="157" y="43"/>
                    <a:pt x="147" y="81"/>
                    <a:pt x="123" y="119"/>
                  </a:cubicBezTo>
                  <a:cubicBezTo>
                    <a:pt x="98" y="157"/>
                    <a:pt x="75" y="242"/>
                    <a:pt x="70" y="294"/>
                  </a:cubicBezTo>
                  <a:cubicBezTo>
                    <a:pt x="65" y="345"/>
                    <a:pt x="62" y="355"/>
                    <a:pt x="37" y="355"/>
                  </a:cubicBezTo>
                  <a:cubicBezTo>
                    <a:pt x="12" y="355"/>
                    <a:pt x="0" y="332"/>
                    <a:pt x="0" y="302"/>
                  </a:cubicBezTo>
                  <a:cubicBezTo>
                    <a:pt x="0" y="302"/>
                    <a:pt x="1" y="224"/>
                    <a:pt x="1" y="218"/>
                  </a:cubicBezTo>
                  <a:cubicBezTo>
                    <a:pt x="1" y="212"/>
                    <a:pt x="3" y="210"/>
                    <a:pt x="8" y="20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2098">
              <a:extLst>
                <a:ext uri="{FF2B5EF4-FFF2-40B4-BE49-F238E27FC236}">
                  <a16:creationId xmlns:a16="http://schemas.microsoft.com/office/drawing/2014/main" id="{D16113BF-36DB-4549-96B2-E6A23557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28"/>
              <a:ext cx="213" cy="442"/>
            </a:xfrm>
            <a:custGeom>
              <a:avLst/>
              <a:gdLst>
                <a:gd name="T0" fmla="*/ 61 w 109"/>
                <a:gd name="T1" fmla="*/ 1814 h 213"/>
                <a:gd name="T2" fmla="*/ 225 w 109"/>
                <a:gd name="T3" fmla="*/ 1546 h 213"/>
                <a:gd name="T4" fmla="*/ 149 w 109"/>
                <a:gd name="T5" fmla="*/ 1330 h 213"/>
                <a:gd name="T6" fmla="*/ 111 w 109"/>
                <a:gd name="T7" fmla="*/ 1214 h 213"/>
                <a:gd name="T8" fmla="*/ 360 w 109"/>
                <a:gd name="T9" fmla="*/ 457 h 213"/>
                <a:gd name="T10" fmla="*/ 813 w 109"/>
                <a:gd name="T11" fmla="*/ 73 h 213"/>
                <a:gd name="T12" fmla="*/ 813 w 109"/>
                <a:gd name="T13" fmla="*/ 73 h 213"/>
                <a:gd name="T14" fmla="*/ 0 w 109"/>
                <a:gd name="T15" fmla="*/ 724 h 213"/>
                <a:gd name="T16" fmla="*/ 8 w 109"/>
                <a:gd name="T17" fmla="*/ 1357 h 213"/>
                <a:gd name="T18" fmla="*/ 8 w 109"/>
                <a:gd name="T19" fmla="*/ 1903 h 213"/>
                <a:gd name="T20" fmla="*/ 61 w 109"/>
                <a:gd name="T21" fmla="*/ 1814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213">
                  <a:moveTo>
                    <a:pt x="8" y="203"/>
                  </a:moveTo>
                  <a:cubicBezTo>
                    <a:pt x="21" y="199"/>
                    <a:pt x="30" y="187"/>
                    <a:pt x="30" y="173"/>
                  </a:cubicBezTo>
                  <a:cubicBezTo>
                    <a:pt x="30" y="164"/>
                    <a:pt x="26" y="155"/>
                    <a:pt x="20" y="149"/>
                  </a:cubicBezTo>
                  <a:cubicBezTo>
                    <a:pt x="15" y="146"/>
                    <a:pt x="14" y="142"/>
                    <a:pt x="15" y="136"/>
                  </a:cubicBezTo>
                  <a:cubicBezTo>
                    <a:pt x="28" y="96"/>
                    <a:pt x="38" y="70"/>
                    <a:pt x="48" y="51"/>
                  </a:cubicBezTo>
                  <a:cubicBezTo>
                    <a:pt x="63" y="25"/>
                    <a:pt x="85" y="5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50" y="0"/>
                    <a:pt x="0" y="48"/>
                    <a:pt x="0" y="81"/>
                  </a:cubicBezTo>
                  <a:cubicBezTo>
                    <a:pt x="0" y="86"/>
                    <a:pt x="1" y="152"/>
                    <a:pt x="1" y="15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1" y="207"/>
                    <a:pt x="3" y="205"/>
                    <a:pt x="8" y="203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2099">
              <a:extLst>
                <a:ext uri="{FF2B5EF4-FFF2-40B4-BE49-F238E27FC236}">
                  <a16:creationId xmlns:a16="http://schemas.microsoft.com/office/drawing/2014/main" id="{D1DF2ABA-35DF-0449-9EFC-79DB1DB18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339"/>
              <a:ext cx="106" cy="212"/>
            </a:xfrm>
            <a:custGeom>
              <a:avLst/>
              <a:gdLst>
                <a:gd name="T0" fmla="*/ 204 w 54"/>
                <a:gd name="T1" fmla="*/ 457 h 102"/>
                <a:gd name="T2" fmla="*/ 212 w 54"/>
                <a:gd name="T3" fmla="*/ 0 h 102"/>
                <a:gd name="T4" fmla="*/ 196 w 54"/>
                <a:gd name="T5" fmla="*/ 8 h 102"/>
                <a:gd name="T6" fmla="*/ 196 w 54"/>
                <a:gd name="T7" fmla="*/ 457 h 102"/>
                <a:gd name="T8" fmla="*/ 0 w 54"/>
                <a:gd name="T9" fmla="*/ 917 h 102"/>
                <a:gd name="T10" fmla="*/ 0 w 54"/>
                <a:gd name="T11" fmla="*/ 917 h 102"/>
                <a:gd name="T12" fmla="*/ 196 w 54"/>
                <a:gd name="T13" fmla="*/ 881 h 102"/>
                <a:gd name="T14" fmla="*/ 408 w 54"/>
                <a:gd name="T15" fmla="*/ 917 h 102"/>
                <a:gd name="T16" fmla="*/ 408 w 54"/>
                <a:gd name="T17" fmla="*/ 917 h 102"/>
                <a:gd name="T18" fmla="*/ 204 w 54"/>
                <a:gd name="T19" fmla="*/ 45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02">
                  <a:moveTo>
                    <a:pt x="27" y="51"/>
                  </a:moveTo>
                  <a:cubicBezTo>
                    <a:pt x="27" y="51"/>
                    <a:pt x="28" y="3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4"/>
                    <a:pt x="26" y="51"/>
                    <a:pt x="26" y="51"/>
                  </a:cubicBezTo>
                  <a:cubicBezTo>
                    <a:pt x="26" y="76"/>
                    <a:pt x="18" y="9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0"/>
                    <a:pt x="18" y="98"/>
                    <a:pt x="26" y="98"/>
                  </a:cubicBezTo>
                  <a:cubicBezTo>
                    <a:pt x="35" y="98"/>
                    <a:pt x="46" y="100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36" y="97"/>
                    <a:pt x="27" y="76"/>
                    <a:pt x="27" y="5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E288A95B-54FF-3742-B129-8EB9EC7F795F}"/>
              </a:ext>
            </a:extLst>
          </p:cNvPr>
          <p:cNvSpPr txBox="1"/>
          <p:nvPr/>
        </p:nvSpPr>
        <p:spPr>
          <a:xfrm>
            <a:off x="2663023" y="5866668"/>
            <a:ext cx="99899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/>
              <a:t>Lactate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063F16B-E0D4-6341-BC14-7331B7E13BE6}"/>
              </a:ext>
            </a:extLst>
          </p:cNvPr>
          <p:cNvCxnSpPr>
            <a:cxnSpLocks/>
          </p:cNvCxnSpPr>
          <p:nvPr/>
        </p:nvCxnSpPr>
        <p:spPr>
          <a:xfrm flipH="1">
            <a:off x="4009229" y="5305769"/>
            <a:ext cx="664709" cy="560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rme libre 46">
            <a:extLst>
              <a:ext uri="{FF2B5EF4-FFF2-40B4-BE49-F238E27FC236}">
                <a16:creationId xmlns:a16="http://schemas.microsoft.com/office/drawing/2014/main" id="{6FEB6587-385E-5E41-8176-565EBC0A2DA2}"/>
              </a:ext>
            </a:extLst>
          </p:cNvPr>
          <p:cNvSpPr/>
          <p:nvPr/>
        </p:nvSpPr>
        <p:spPr>
          <a:xfrm rot="495482">
            <a:off x="961681" y="5632496"/>
            <a:ext cx="1335290" cy="450562"/>
          </a:xfrm>
          <a:custGeom>
            <a:avLst/>
            <a:gdLst>
              <a:gd name="connsiteX0" fmla="*/ 1776548 w 1776548"/>
              <a:gd name="connsiteY0" fmla="*/ 391886 h 450562"/>
              <a:gd name="connsiteX1" fmla="*/ 444137 w 1776548"/>
              <a:gd name="connsiteY1" fmla="*/ 418012 h 450562"/>
              <a:gd name="connsiteX2" fmla="*/ 0 w 1776548"/>
              <a:gd name="connsiteY2" fmla="*/ 0 h 4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548" h="450562">
                <a:moveTo>
                  <a:pt x="1776548" y="391886"/>
                </a:moveTo>
                <a:cubicBezTo>
                  <a:pt x="1258388" y="437606"/>
                  <a:pt x="740228" y="483326"/>
                  <a:pt x="444137" y="418012"/>
                </a:cubicBezTo>
                <a:cubicBezTo>
                  <a:pt x="148046" y="352698"/>
                  <a:pt x="74023" y="176349"/>
                  <a:pt x="0" y="0"/>
                </a:cubicBezTo>
              </a:path>
            </a:pathLst>
          </a:custGeom>
          <a:noFill/>
          <a:ln w="66675"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7EC21C3-3453-4242-9316-E9C71DCAF7C8}"/>
              </a:ext>
            </a:extLst>
          </p:cNvPr>
          <p:cNvSpPr txBox="1"/>
          <p:nvPr/>
        </p:nvSpPr>
        <p:spPr>
          <a:xfrm>
            <a:off x="3993413" y="354166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Glycolyse</a:t>
            </a:r>
          </a:p>
        </p:txBody>
      </p:sp>
      <p:grpSp>
        <p:nvGrpSpPr>
          <p:cNvPr id="50" name="Group 69">
            <a:extLst>
              <a:ext uri="{FF2B5EF4-FFF2-40B4-BE49-F238E27FC236}">
                <a16:creationId xmlns:a16="http://schemas.microsoft.com/office/drawing/2014/main" id="{8A2EFAF0-F9A5-834D-9E3F-F8BDCB463798}"/>
              </a:ext>
            </a:extLst>
          </p:cNvPr>
          <p:cNvGrpSpPr>
            <a:grpSpLocks/>
          </p:cNvGrpSpPr>
          <p:nvPr/>
        </p:nvGrpSpPr>
        <p:grpSpPr bwMode="auto">
          <a:xfrm>
            <a:off x="6175159" y="2547053"/>
            <a:ext cx="1945096" cy="3129577"/>
            <a:chOff x="2301" y="1013"/>
            <a:chExt cx="1430" cy="2669"/>
          </a:xfrm>
        </p:grpSpPr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77CCCCE9-9E77-7F41-820D-644ED10C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162"/>
              <a:ext cx="1218" cy="2429"/>
            </a:xfrm>
            <a:custGeom>
              <a:avLst/>
              <a:gdLst>
                <a:gd name="T0" fmla="*/ 37146 w 384"/>
                <a:gd name="T1" fmla="*/ 61617 h 719"/>
                <a:gd name="T2" fmla="*/ 34719 w 384"/>
                <a:gd name="T3" fmla="*/ 59644 h 719"/>
                <a:gd name="T4" fmla="*/ 22568 w 384"/>
                <a:gd name="T5" fmla="*/ 63306 h 719"/>
                <a:gd name="T6" fmla="*/ 21572 w 384"/>
                <a:gd name="T7" fmla="*/ 63046 h 719"/>
                <a:gd name="T8" fmla="*/ 21861 w 384"/>
                <a:gd name="T9" fmla="*/ 61732 h 719"/>
                <a:gd name="T10" fmla="*/ 33926 w 384"/>
                <a:gd name="T11" fmla="*/ 57830 h 719"/>
                <a:gd name="T12" fmla="*/ 35836 w 384"/>
                <a:gd name="T13" fmla="*/ 54975 h 719"/>
                <a:gd name="T14" fmla="*/ 34529 w 384"/>
                <a:gd name="T15" fmla="*/ 44681 h 719"/>
                <a:gd name="T16" fmla="*/ 34910 w 384"/>
                <a:gd name="T17" fmla="*/ 33736 h 719"/>
                <a:gd name="T18" fmla="*/ 35424 w 384"/>
                <a:gd name="T19" fmla="*/ 22016 h 719"/>
                <a:gd name="T20" fmla="*/ 34015 w 384"/>
                <a:gd name="T21" fmla="*/ 18739 h 719"/>
                <a:gd name="T22" fmla="*/ 28655 w 384"/>
                <a:gd name="T23" fmla="*/ 17587 h 719"/>
                <a:gd name="T24" fmla="*/ 27729 w 384"/>
                <a:gd name="T25" fmla="*/ 16925 h 719"/>
                <a:gd name="T26" fmla="*/ 28239 w 384"/>
                <a:gd name="T27" fmla="*/ 15773 h 719"/>
                <a:gd name="T28" fmla="*/ 33603 w 384"/>
                <a:gd name="T29" fmla="*/ 16652 h 719"/>
                <a:gd name="T30" fmla="*/ 35132 w 384"/>
                <a:gd name="T31" fmla="*/ 14733 h 719"/>
                <a:gd name="T32" fmla="*/ 27034 w 384"/>
                <a:gd name="T33" fmla="*/ 1314 h 719"/>
                <a:gd name="T34" fmla="*/ 14587 w 384"/>
                <a:gd name="T35" fmla="*/ 4280 h 719"/>
                <a:gd name="T36" fmla="*/ 3863 w 384"/>
                <a:gd name="T37" fmla="*/ 24756 h 719"/>
                <a:gd name="T38" fmla="*/ 5452 w 384"/>
                <a:gd name="T39" fmla="*/ 26830 h 719"/>
                <a:gd name="T40" fmla="*/ 17014 w 384"/>
                <a:gd name="T41" fmla="*/ 28533 h 719"/>
                <a:gd name="T42" fmla="*/ 17426 w 384"/>
                <a:gd name="T43" fmla="*/ 29570 h 719"/>
                <a:gd name="T44" fmla="*/ 16589 w 384"/>
                <a:gd name="T45" fmla="*/ 30232 h 719"/>
                <a:gd name="T46" fmla="*/ 5072 w 384"/>
                <a:gd name="T47" fmla="*/ 28807 h 719"/>
                <a:gd name="T48" fmla="*/ 2233 w 384"/>
                <a:gd name="T49" fmla="*/ 32584 h 719"/>
                <a:gd name="T50" fmla="*/ 1630 w 384"/>
                <a:gd name="T51" fmla="*/ 37401 h 719"/>
                <a:gd name="T52" fmla="*/ 5966 w 384"/>
                <a:gd name="T53" fmla="*/ 81660 h 719"/>
                <a:gd name="T54" fmla="*/ 9094 w 384"/>
                <a:gd name="T55" fmla="*/ 83245 h 719"/>
                <a:gd name="T56" fmla="*/ 19748 w 384"/>
                <a:gd name="T57" fmla="*/ 77769 h 719"/>
                <a:gd name="T58" fmla="*/ 20646 w 384"/>
                <a:gd name="T59" fmla="*/ 78042 h 719"/>
                <a:gd name="T60" fmla="*/ 20452 w 384"/>
                <a:gd name="T61" fmla="*/ 79309 h 719"/>
                <a:gd name="T62" fmla="*/ 9830 w 384"/>
                <a:gd name="T63" fmla="*/ 84785 h 719"/>
                <a:gd name="T64" fmla="*/ 9316 w 384"/>
                <a:gd name="T65" fmla="*/ 87525 h 719"/>
                <a:gd name="T66" fmla="*/ 18413 w 384"/>
                <a:gd name="T67" fmla="*/ 92991 h 719"/>
                <a:gd name="T68" fmla="*/ 34618 w 384"/>
                <a:gd name="T69" fmla="*/ 88566 h 719"/>
                <a:gd name="T70" fmla="*/ 38675 w 384"/>
                <a:gd name="T71" fmla="*/ 75954 h 719"/>
                <a:gd name="T72" fmla="*/ 37146 w 384"/>
                <a:gd name="T73" fmla="*/ 61617 h 7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84" h="719">
                  <a:moveTo>
                    <a:pt x="367" y="473"/>
                  </a:moveTo>
                  <a:cubicBezTo>
                    <a:pt x="364" y="460"/>
                    <a:pt x="354" y="457"/>
                    <a:pt x="343" y="458"/>
                  </a:cubicBezTo>
                  <a:cubicBezTo>
                    <a:pt x="314" y="459"/>
                    <a:pt x="259" y="464"/>
                    <a:pt x="223" y="486"/>
                  </a:cubicBezTo>
                  <a:cubicBezTo>
                    <a:pt x="220" y="488"/>
                    <a:pt x="215" y="487"/>
                    <a:pt x="213" y="484"/>
                  </a:cubicBezTo>
                  <a:cubicBezTo>
                    <a:pt x="211" y="480"/>
                    <a:pt x="213" y="476"/>
                    <a:pt x="216" y="474"/>
                  </a:cubicBezTo>
                  <a:cubicBezTo>
                    <a:pt x="252" y="452"/>
                    <a:pt x="304" y="446"/>
                    <a:pt x="335" y="444"/>
                  </a:cubicBezTo>
                  <a:cubicBezTo>
                    <a:pt x="346" y="444"/>
                    <a:pt x="358" y="438"/>
                    <a:pt x="354" y="422"/>
                  </a:cubicBezTo>
                  <a:cubicBezTo>
                    <a:pt x="348" y="397"/>
                    <a:pt x="343" y="371"/>
                    <a:pt x="341" y="343"/>
                  </a:cubicBezTo>
                  <a:cubicBezTo>
                    <a:pt x="339" y="321"/>
                    <a:pt x="342" y="292"/>
                    <a:pt x="345" y="259"/>
                  </a:cubicBezTo>
                  <a:cubicBezTo>
                    <a:pt x="348" y="228"/>
                    <a:pt x="350" y="197"/>
                    <a:pt x="350" y="169"/>
                  </a:cubicBezTo>
                  <a:cubicBezTo>
                    <a:pt x="350" y="162"/>
                    <a:pt x="349" y="147"/>
                    <a:pt x="336" y="144"/>
                  </a:cubicBezTo>
                  <a:cubicBezTo>
                    <a:pt x="317" y="138"/>
                    <a:pt x="293" y="132"/>
                    <a:pt x="283" y="135"/>
                  </a:cubicBezTo>
                  <a:cubicBezTo>
                    <a:pt x="279" y="136"/>
                    <a:pt x="275" y="134"/>
                    <a:pt x="274" y="130"/>
                  </a:cubicBezTo>
                  <a:cubicBezTo>
                    <a:pt x="273" y="126"/>
                    <a:pt x="275" y="122"/>
                    <a:pt x="279" y="121"/>
                  </a:cubicBezTo>
                  <a:cubicBezTo>
                    <a:pt x="291" y="118"/>
                    <a:pt x="315" y="123"/>
                    <a:pt x="332" y="128"/>
                  </a:cubicBezTo>
                  <a:cubicBezTo>
                    <a:pt x="339" y="130"/>
                    <a:pt x="349" y="125"/>
                    <a:pt x="347" y="113"/>
                  </a:cubicBezTo>
                  <a:cubicBezTo>
                    <a:pt x="340" y="60"/>
                    <a:pt x="318" y="22"/>
                    <a:pt x="267" y="10"/>
                  </a:cubicBezTo>
                  <a:cubicBezTo>
                    <a:pt x="223" y="0"/>
                    <a:pt x="181" y="8"/>
                    <a:pt x="144" y="33"/>
                  </a:cubicBezTo>
                  <a:cubicBezTo>
                    <a:pt x="99" y="64"/>
                    <a:pt x="62" y="120"/>
                    <a:pt x="38" y="190"/>
                  </a:cubicBezTo>
                  <a:cubicBezTo>
                    <a:pt x="34" y="203"/>
                    <a:pt x="46" y="207"/>
                    <a:pt x="54" y="206"/>
                  </a:cubicBezTo>
                  <a:cubicBezTo>
                    <a:pt x="101" y="203"/>
                    <a:pt x="156" y="215"/>
                    <a:pt x="168" y="219"/>
                  </a:cubicBezTo>
                  <a:cubicBezTo>
                    <a:pt x="172" y="220"/>
                    <a:pt x="174" y="224"/>
                    <a:pt x="172" y="227"/>
                  </a:cubicBezTo>
                  <a:cubicBezTo>
                    <a:pt x="171" y="231"/>
                    <a:pt x="167" y="233"/>
                    <a:pt x="164" y="232"/>
                  </a:cubicBezTo>
                  <a:cubicBezTo>
                    <a:pt x="150" y="227"/>
                    <a:pt x="94" y="217"/>
                    <a:pt x="50" y="221"/>
                  </a:cubicBezTo>
                  <a:cubicBezTo>
                    <a:pt x="35" y="222"/>
                    <a:pt x="26" y="230"/>
                    <a:pt x="22" y="250"/>
                  </a:cubicBezTo>
                  <a:cubicBezTo>
                    <a:pt x="19" y="262"/>
                    <a:pt x="17" y="274"/>
                    <a:pt x="16" y="287"/>
                  </a:cubicBezTo>
                  <a:cubicBezTo>
                    <a:pt x="0" y="396"/>
                    <a:pt x="9" y="537"/>
                    <a:pt x="59" y="627"/>
                  </a:cubicBezTo>
                  <a:cubicBezTo>
                    <a:pt x="66" y="640"/>
                    <a:pt x="78" y="641"/>
                    <a:pt x="90" y="639"/>
                  </a:cubicBezTo>
                  <a:cubicBezTo>
                    <a:pt x="119" y="631"/>
                    <a:pt x="172" y="610"/>
                    <a:pt x="195" y="597"/>
                  </a:cubicBezTo>
                  <a:cubicBezTo>
                    <a:pt x="198" y="595"/>
                    <a:pt x="202" y="596"/>
                    <a:pt x="204" y="599"/>
                  </a:cubicBezTo>
                  <a:cubicBezTo>
                    <a:pt x="206" y="602"/>
                    <a:pt x="205" y="607"/>
                    <a:pt x="202" y="609"/>
                  </a:cubicBezTo>
                  <a:cubicBezTo>
                    <a:pt x="183" y="620"/>
                    <a:pt x="131" y="643"/>
                    <a:pt x="97" y="651"/>
                  </a:cubicBezTo>
                  <a:cubicBezTo>
                    <a:pt x="87" y="654"/>
                    <a:pt x="82" y="662"/>
                    <a:pt x="92" y="672"/>
                  </a:cubicBezTo>
                  <a:cubicBezTo>
                    <a:pt x="117" y="697"/>
                    <a:pt x="148" y="712"/>
                    <a:pt x="182" y="714"/>
                  </a:cubicBezTo>
                  <a:cubicBezTo>
                    <a:pt x="257" y="719"/>
                    <a:pt x="311" y="708"/>
                    <a:pt x="342" y="680"/>
                  </a:cubicBezTo>
                  <a:cubicBezTo>
                    <a:pt x="367" y="658"/>
                    <a:pt x="379" y="627"/>
                    <a:pt x="382" y="583"/>
                  </a:cubicBezTo>
                  <a:cubicBezTo>
                    <a:pt x="384" y="544"/>
                    <a:pt x="376" y="509"/>
                    <a:pt x="367" y="473"/>
                  </a:cubicBezTo>
                  <a:close/>
                </a:path>
              </a:pathLst>
            </a:custGeom>
            <a:solidFill>
              <a:srgbClr val="FC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925289A4-CC2B-5F46-ACBF-FF17DFDB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013"/>
              <a:ext cx="1427" cy="2669"/>
            </a:xfrm>
            <a:custGeom>
              <a:avLst/>
              <a:gdLst>
                <a:gd name="T0" fmla="*/ 30449 w 450"/>
                <a:gd name="T1" fmla="*/ 4554 h 790"/>
                <a:gd name="T2" fmla="*/ 2524 w 450"/>
                <a:gd name="T3" fmla="*/ 42724 h 790"/>
                <a:gd name="T4" fmla="*/ 21237 w 450"/>
                <a:gd name="T5" fmla="*/ 101348 h 790"/>
                <a:gd name="T6" fmla="*/ 43593 w 450"/>
                <a:gd name="T7" fmla="*/ 81827 h 790"/>
                <a:gd name="T8" fmla="*/ 39449 w 450"/>
                <a:gd name="T9" fmla="*/ 50292 h 790"/>
                <a:gd name="T10" fmla="*/ 30449 w 450"/>
                <a:gd name="T11" fmla="*/ 4554 h 7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" h="790">
                  <a:moveTo>
                    <a:pt x="301" y="35"/>
                  </a:moveTo>
                  <a:cubicBezTo>
                    <a:pt x="152" y="0"/>
                    <a:pt x="50" y="150"/>
                    <a:pt x="25" y="328"/>
                  </a:cubicBezTo>
                  <a:cubicBezTo>
                    <a:pt x="0" y="506"/>
                    <a:pt x="38" y="766"/>
                    <a:pt x="210" y="778"/>
                  </a:cubicBezTo>
                  <a:cubicBezTo>
                    <a:pt x="382" y="790"/>
                    <a:pt x="426" y="715"/>
                    <a:pt x="431" y="628"/>
                  </a:cubicBezTo>
                  <a:cubicBezTo>
                    <a:pt x="436" y="542"/>
                    <a:pt x="396" y="476"/>
                    <a:pt x="390" y="386"/>
                  </a:cubicBezTo>
                  <a:cubicBezTo>
                    <a:pt x="384" y="296"/>
                    <a:pt x="450" y="70"/>
                    <a:pt x="301" y="35"/>
                  </a:cubicBezTo>
                  <a:close/>
                </a:path>
              </a:pathLst>
            </a:custGeom>
            <a:solidFill>
              <a:srgbClr val="CED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019D336F-770D-F149-9A13-B03F6038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162"/>
              <a:ext cx="1218" cy="2429"/>
            </a:xfrm>
            <a:custGeom>
              <a:avLst/>
              <a:gdLst>
                <a:gd name="T0" fmla="*/ 37146 w 384"/>
                <a:gd name="T1" fmla="*/ 61617 h 719"/>
                <a:gd name="T2" fmla="*/ 34719 w 384"/>
                <a:gd name="T3" fmla="*/ 59644 h 719"/>
                <a:gd name="T4" fmla="*/ 22568 w 384"/>
                <a:gd name="T5" fmla="*/ 63306 h 719"/>
                <a:gd name="T6" fmla="*/ 21572 w 384"/>
                <a:gd name="T7" fmla="*/ 63046 h 719"/>
                <a:gd name="T8" fmla="*/ 21861 w 384"/>
                <a:gd name="T9" fmla="*/ 61732 h 719"/>
                <a:gd name="T10" fmla="*/ 33926 w 384"/>
                <a:gd name="T11" fmla="*/ 57830 h 719"/>
                <a:gd name="T12" fmla="*/ 35836 w 384"/>
                <a:gd name="T13" fmla="*/ 54975 h 719"/>
                <a:gd name="T14" fmla="*/ 34529 w 384"/>
                <a:gd name="T15" fmla="*/ 44681 h 719"/>
                <a:gd name="T16" fmla="*/ 34910 w 384"/>
                <a:gd name="T17" fmla="*/ 33736 h 719"/>
                <a:gd name="T18" fmla="*/ 35424 w 384"/>
                <a:gd name="T19" fmla="*/ 22016 h 719"/>
                <a:gd name="T20" fmla="*/ 34015 w 384"/>
                <a:gd name="T21" fmla="*/ 18739 h 719"/>
                <a:gd name="T22" fmla="*/ 28655 w 384"/>
                <a:gd name="T23" fmla="*/ 17587 h 719"/>
                <a:gd name="T24" fmla="*/ 27729 w 384"/>
                <a:gd name="T25" fmla="*/ 16925 h 719"/>
                <a:gd name="T26" fmla="*/ 28239 w 384"/>
                <a:gd name="T27" fmla="*/ 15773 h 719"/>
                <a:gd name="T28" fmla="*/ 33603 w 384"/>
                <a:gd name="T29" fmla="*/ 16652 h 719"/>
                <a:gd name="T30" fmla="*/ 35132 w 384"/>
                <a:gd name="T31" fmla="*/ 14733 h 719"/>
                <a:gd name="T32" fmla="*/ 27034 w 384"/>
                <a:gd name="T33" fmla="*/ 1314 h 719"/>
                <a:gd name="T34" fmla="*/ 14587 w 384"/>
                <a:gd name="T35" fmla="*/ 4280 h 719"/>
                <a:gd name="T36" fmla="*/ 3863 w 384"/>
                <a:gd name="T37" fmla="*/ 24756 h 719"/>
                <a:gd name="T38" fmla="*/ 5452 w 384"/>
                <a:gd name="T39" fmla="*/ 26830 h 719"/>
                <a:gd name="T40" fmla="*/ 17014 w 384"/>
                <a:gd name="T41" fmla="*/ 28533 h 719"/>
                <a:gd name="T42" fmla="*/ 17426 w 384"/>
                <a:gd name="T43" fmla="*/ 29570 h 719"/>
                <a:gd name="T44" fmla="*/ 16589 w 384"/>
                <a:gd name="T45" fmla="*/ 30232 h 719"/>
                <a:gd name="T46" fmla="*/ 5072 w 384"/>
                <a:gd name="T47" fmla="*/ 28807 h 719"/>
                <a:gd name="T48" fmla="*/ 2233 w 384"/>
                <a:gd name="T49" fmla="*/ 32584 h 719"/>
                <a:gd name="T50" fmla="*/ 1630 w 384"/>
                <a:gd name="T51" fmla="*/ 37401 h 719"/>
                <a:gd name="T52" fmla="*/ 5966 w 384"/>
                <a:gd name="T53" fmla="*/ 81660 h 719"/>
                <a:gd name="T54" fmla="*/ 9094 w 384"/>
                <a:gd name="T55" fmla="*/ 83245 h 719"/>
                <a:gd name="T56" fmla="*/ 19748 w 384"/>
                <a:gd name="T57" fmla="*/ 77769 h 719"/>
                <a:gd name="T58" fmla="*/ 20646 w 384"/>
                <a:gd name="T59" fmla="*/ 78042 h 719"/>
                <a:gd name="T60" fmla="*/ 20452 w 384"/>
                <a:gd name="T61" fmla="*/ 79309 h 719"/>
                <a:gd name="T62" fmla="*/ 9830 w 384"/>
                <a:gd name="T63" fmla="*/ 84785 h 719"/>
                <a:gd name="T64" fmla="*/ 9316 w 384"/>
                <a:gd name="T65" fmla="*/ 87525 h 719"/>
                <a:gd name="T66" fmla="*/ 18413 w 384"/>
                <a:gd name="T67" fmla="*/ 92991 h 719"/>
                <a:gd name="T68" fmla="*/ 34618 w 384"/>
                <a:gd name="T69" fmla="*/ 88566 h 719"/>
                <a:gd name="T70" fmla="*/ 38675 w 384"/>
                <a:gd name="T71" fmla="*/ 75954 h 719"/>
                <a:gd name="T72" fmla="*/ 37146 w 384"/>
                <a:gd name="T73" fmla="*/ 61617 h 7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84" h="719">
                  <a:moveTo>
                    <a:pt x="367" y="473"/>
                  </a:moveTo>
                  <a:cubicBezTo>
                    <a:pt x="364" y="460"/>
                    <a:pt x="354" y="457"/>
                    <a:pt x="343" y="458"/>
                  </a:cubicBezTo>
                  <a:cubicBezTo>
                    <a:pt x="314" y="459"/>
                    <a:pt x="259" y="464"/>
                    <a:pt x="223" y="486"/>
                  </a:cubicBezTo>
                  <a:cubicBezTo>
                    <a:pt x="220" y="488"/>
                    <a:pt x="215" y="487"/>
                    <a:pt x="213" y="484"/>
                  </a:cubicBezTo>
                  <a:cubicBezTo>
                    <a:pt x="211" y="480"/>
                    <a:pt x="213" y="476"/>
                    <a:pt x="216" y="474"/>
                  </a:cubicBezTo>
                  <a:cubicBezTo>
                    <a:pt x="252" y="452"/>
                    <a:pt x="304" y="446"/>
                    <a:pt x="335" y="444"/>
                  </a:cubicBezTo>
                  <a:cubicBezTo>
                    <a:pt x="346" y="444"/>
                    <a:pt x="358" y="438"/>
                    <a:pt x="354" y="422"/>
                  </a:cubicBezTo>
                  <a:cubicBezTo>
                    <a:pt x="348" y="397"/>
                    <a:pt x="343" y="371"/>
                    <a:pt x="341" y="343"/>
                  </a:cubicBezTo>
                  <a:cubicBezTo>
                    <a:pt x="339" y="321"/>
                    <a:pt x="342" y="292"/>
                    <a:pt x="345" y="259"/>
                  </a:cubicBezTo>
                  <a:cubicBezTo>
                    <a:pt x="348" y="228"/>
                    <a:pt x="350" y="197"/>
                    <a:pt x="350" y="169"/>
                  </a:cubicBezTo>
                  <a:cubicBezTo>
                    <a:pt x="350" y="162"/>
                    <a:pt x="349" y="147"/>
                    <a:pt x="336" y="144"/>
                  </a:cubicBezTo>
                  <a:cubicBezTo>
                    <a:pt x="317" y="138"/>
                    <a:pt x="293" y="132"/>
                    <a:pt x="283" y="135"/>
                  </a:cubicBezTo>
                  <a:cubicBezTo>
                    <a:pt x="279" y="136"/>
                    <a:pt x="275" y="134"/>
                    <a:pt x="274" y="130"/>
                  </a:cubicBezTo>
                  <a:cubicBezTo>
                    <a:pt x="273" y="126"/>
                    <a:pt x="275" y="122"/>
                    <a:pt x="279" y="121"/>
                  </a:cubicBezTo>
                  <a:cubicBezTo>
                    <a:pt x="291" y="118"/>
                    <a:pt x="315" y="123"/>
                    <a:pt x="332" y="128"/>
                  </a:cubicBezTo>
                  <a:cubicBezTo>
                    <a:pt x="339" y="130"/>
                    <a:pt x="349" y="125"/>
                    <a:pt x="347" y="113"/>
                  </a:cubicBezTo>
                  <a:cubicBezTo>
                    <a:pt x="340" y="60"/>
                    <a:pt x="318" y="22"/>
                    <a:pt x="267" y="10"/>
                  </a:cubicBezTo>
                  <a:cubicBezTo>
                    <a:pt x="223" y="0"/>
                    <a:pt x="181" y="8"/>
                    <a:pt x="144" y="33"/>
                  </a:cubicBezTo>
                  <a:cubicBezTo>
                    <a:pt x="99" y="64"/>
                    <a:pt x="62" y="120"/>
                    <a:pt x="38" y="190"/>
                  </a:cubicBezTo>
                  <a:cubicBezTo>
                    <a:pt x="34" y="203"/>
                    <a:pt x="46" y="207"/>
                    <a:pt x="54" y="206"/>
                  </a:cubicBezTo>
                  <a:cubicBezTo>
                    <a:pt x="101" y="203"/>
                    <a:pt x="156" y="215"/>
                    <a:pt x="168" y="219"/>
                  </a:cubicBezTo>
                  <a:cubicBezTo>
                    <a:pt x="172" y="220"/>
                    <a:pt x="174" y="224"/>
                    <a:pt x="172" y="227"/>
                  </a:cubicBezTo>
                  <a:cubicBezTo>
                    <a:pt x="171" y="231"/>
                    <a:pt x="167" y="233"/>
                    <a:pt x="164" y="232"/>
                  </a:cubicBezTo>
                  <a:cubicBezTo>
                    <a:pt x="150" y="227"/>
                    <a:pt x="94" y="217"/>
                    <a:pt x="50" y="221"/>
                  </a:cubicBezTo>
                  <a:cubicBezTo>
                    <a:pt x="35" y="222"/>
                    <a:pt x="26" y="230"/>
                    <a:pt x="22" y="250"/>
                  </a:cubicBezTo>
                  <a:cubicBezTo>
                    <a:pt x="19" y="262"/>
                    <a:pt x="17" y="274"/>
                    <a:pt x="16" y="287"/>
                  </a:cubicBezTo>
                  <a:cubicBezTo>
                    <a:pt x="0" y="396"/>
                    <a:pt x="9" y="537"/>
                    <a:pt x="59" y="627"/>
                  </a:cubicBezTo>
                  <a:cubicBezTo>
                    <a:pt x="66" y="640"/>
                    <a:pt x="78" y="641"/>
                    <a:pt x="90" y="639"/>
                  </a:cubicBezTo>
                  <a:cubicBezTo>
                    <a:pt x="119" y="631"/>
                    <a:pt x="172" y="610"/>
                    <a:pt x="195" y="597"/>
                  </a:cubicBezTo>
                  <a:cubicBezTo>
                    <a:pt x="198" y="595"/>
                    <a:pt x="202" y="596"/>
                    <a:pt x="204" y="599"/>
                  </a:cubicBezTo>
                  <a:cubicBezTo>
                    <a:pt x="206" y="602"/>
                    <a:pt x="205" y="607"/>
                    <a:pt x="202" y="609"/>
                  </a:cubicBezTo>
                  <a:cubicBezTo>
                    <a:pt x="183" y="620"/>
                    <a:pt x="131" y="643"/>
                    <a:pt x="97" y="651"/>
                  </a:cubicBezTo>
                  <a:cubicBezTo>
                    <a:pt x="87" y="654"/>
                    <a:pt x="82" y="662"/>
                    <a:pt x="92" y="672"/>
                  </a:cubicBezTo>
                  <a:cubicBezTo>
                    <a:pt x="117" y="697"/>
                    <a:pt x="148" y="712"/>
                    <a:pt x="182" y="714"/>
                  </a:cubicBezTo>
                  <a:cubicBezTo>
                    <a:pt x="257" y="719"/>
                    <a:pt x="311" y="708"/>
                    <a:pt x="342" y="680"/>
                  </a:cubicBezTo>
                  <a:cubicBezTo>
                    <a:pt x="367" y="658"/>
                    <a:pt x="379" y="627"/>
                    <a:pt x="382" y="583"/>
                  </a:cubicBezTo>
                  <a:cubicBezTo>
                    <a:pt x="384" y="544"/>
                    <a:pt x="376" y="509"/>
                    <a:pt x="367" y="473"/>
                  </a:cubicBezTo>
                  <a:close/>
                </a:path>
              </a:pathLst>
            </a:custGeom>
            <a:solidFill>
              <a:srgbClr val="FC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BDCA4708-15C4-E440-99BB-66D8B1417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" y="1162"/>
              <a:ext cx="1211" cy="2429"/>
            </a:xfrm>
            <a:custGeom>
              <a:avLst/>
              <a:gdLst>
                <a:gd name="T0" fmla="*/ 11026 w 382"/>
                <a:gd name="T1" fmla="*/ 40641 h 719"/>
                <a:gd name="T2" fmla="*/ 11026 w 382"/>
                <a:gd name="T3" fmla="*/ 40641 h 719"/>
                <a:gd name="T4" fmla="*/ 11026 w 382"/>
                <a:gd name="T5" fmla="*/ 40641 h 719"/>
                <a:gd name="T6" fmla="*/ 12421 w 382"/>
                <a:gd name="T7" fmla="*/ 21628 h 719"/>
                <a:gd name="T8" fmla="*/ 20714 w 382"/>
                <a:gd name="T9" fmla="*/ 7020 h 719"/>
                <a:gd name="T10" fmla="*/ 34853 w 382"/>
                <a:gd name="T11" fmla="*/ 13537 h 719"/>
                <a:gd name="T12" fmla="*/ 26953 w 382"/>
                <a:gd name="T13" fmla="*/ 1314 h 719"/>
                <a:gd name="T14" fmla="*/ 14564 w 382"/>
                <a:gd name="T15" fmla="*/ 4280 h 719"/>
                <a:gd name="T16" fmla="*/ 3820 w 382"/>
                <a:gd name="T17" fmla="*/ 24756 h 719"/>
                <a:gd name="T18" fmla="*/ 5446 w 382"/>
                <a:gd name="T19" fmla="*/ 26830 h 719"/>
                <a:gd name="T20" fmla="*/ 16986 w 382"/>
                <a:gd name="T21" fmla="*/ 28533 h 719"/>
                <a:gd name="T22" fmla="*/ 17366 w 382"/>
                <a:gd name="T23" fmla="*/ 29570 h 719"/>
                <a:gd name="T24" fmla="*/ 12421 w 382"/>
                <a:gd name="T25" fmla="*/ 21628 h 719"/>
                <a:gd name="T26" fmla="*/ 15166 w 382"/>
                <a:gd name="T27" fmla="*/ 80508 h 719"/>
                <a:gd name="T28" fmla="*/ 9808 w 382"/>
                <a:gd name="T29" fmla="*/ 79194 h 719"/>
                <a:gd name="T30" fmla="*/ 5548 w 382"/>
                <a:gd name="T31" fmla="*/ 42215 h 719"/>
                <a:gd name="T32" fmla="*/ 11026 w 382"/>
                <a:gd name="T33" fmla="*/ 40641 h 719"/>
                <a:gd name="T34" fmla="*/ 13448 w 382"/>
                <a:gd name="T35" fmla="*/ 35938 h 719"/>
                <a:gd name="T36" fmla="*/ 17366 w 382"/>
                <a:gd name="T37" fmla="*/ 29570 h 719"/>
                <a:gd name="T38" fmla="*/ 16561 w 382"/>
                <a:gd name="T39" fmla="*/ 30232 h 719"/>
                <a:gd name="T40" fmla="*/ 5066 w 382"/>
                <a:gd name="T41" fmla="*/ 28807 h 719"/>
                <a:gd name="T42" fmla="*/ 2232 w 382"/>
                <a:gd name="T43" fmla="*/ 32584 h 719"/>
                <a:gd name="T44" fmla="*/ 1629 w 382"/>
                <a:gd name="T45" fmla="*/ 37401 h 719"/>
                <a:gd name="T46" fmla="*/ 5960 w 382"/>
                <a:gd name="T47" fmla="*/ 81660 h 719"/>
                <a:gd name="T48" fmla="*/ 9076 w 382"/>
                <a:gd name="T49" fmla="*/ 83245 h 719"/>
                <a:gd name="T50" fmla="*/ 15166 w 382"/>
                <a:gd name="T51" fmla="*/ 80508 h 719"/>
                <a:gd name="T52" fmla="*/ 31416 w 382"/>
                <a:gd name="T53" fmla="*/ 87251 h 719"/>
                <a:gd name="T54" fmla="*/ 19496 w 382"/>
                <a:gd name="T55" fmla="*/ 87525 h 719"/>
                <a:gd name="T56" fmla="*/ 20520 w 382"/>
                <a:gd name="T57" fmla="*/ 79079 h 719"/>
                <a:gd name="T58" fmla="*/ 20390 w 382"/>
                <a:gd name="T59" fmla="*/ 79309 h 719"/>
                <a:gd name="T60" fmla="*/ 9808 w 382"/>
                <a:gd name="T61" fmla="*/ 84785 h 719"/>
                <a:gd name="T62" fmla="*/ 9308 w 382"/>
                <a:gd name="T63" fmla="*/ 87525 h 719"/>
                <a:gd name="T64" fmla="*/ 18381 w 382"/>
                <a:gd name="T65" fmla="*/ 92991 h 719"/>
                <a:gd name="T66" fmla="*/ 34533 w 382"/>
                <a:gd name="T67" fmla="*/ 88566 h 719"/>
                <a:gd name="T68" fmla="*/ 38581 w 382"/>
                <a:gd name="T69" fmla="*/ 75954 h 719"/>
                <a:gd name="T70" fmla="*/ 38581 w 382"/>
                <a:gd name="T71" fmla="*/ 75144 h 719"/>
                <a:gd name="T72" fmla="*/ 31416 w 382"/>
                <a:gd name="T73" fmla="*/ 87251 h 7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82" h="719">
                  <a:moveTo>
                    <a:pt x="109" y="312"/>
                  </a:moveTo>
                  <a:cubicBezTo>
                    <a:pt x="109" y="312"/>
                    <a:pt x="109" y="312"/>
                    <a:pt x="109" y="312"/>
                  </a:cubicBezTo>
                  <a:cubicBezTo>
                    <a:pt x="109" y="312"/>
                    <a:pt x="109" y="312"/>
                    <a:pt x="109" y="312"/>
                  </a:cubicBezTo>
                  <a:close/>
                  <a:moveTo>
                    <a:pt x="123" y="166"/>
                  </a:moveTo>
                  <a:cubicBezTo>
                    <a:pt x="123" y="144"/>
                    <a:pt x="139" y="84"/>
                    <a:pt x="205" y="54"/>
                  </a:cubicBezTo>
                  <a:cubicBezTo>
                    <a:pt x="265" y="27"/>
                    <a:pt x="329" y="60"/>
                    <a:pt x="345" y="104"/>
                  </a:cubicBezTo>
                  <a:cubicBezTo>
                    <a:pt x="337" y="56"/>
                    <a:pt x="315" y="22"/>
                    <a:pt x="267" y="10"/>
                  </a:cubicBezTo>
                  <a:cubicBezTo>
                    <a:pt x="223" y="0"/>
                    <a:pt x="181" y="8"/>
                    <a:pt x="144" y="33"/>
                  </a:cubicBezTo>
                  <a:cubicBezTo>
                    <a:pt x="99" y="64"/>
                    <a:pt x="62" y="120"/>
                    <a:pt x="38" y="190"/>
                  </a:cubicBezTo>
                  <a:cubicBezTo>
                    <a:pt x="34" y="203"/>
                    <a:pt x="46" y="207"/>
                    <a:pt x="54" y="206"/>
                  </a:cubicBezTo>
                  <a:cubicBezTo>
                    <a:pt x="101" y="203"/>
                    <a:pt x="156" y="215"/>
                    <a:pt x="168" y="219"/>
                  </a:cubicBezTo>
                  <a:cubicBezTo>
                    <a:pt x="172" y="220"/>
                    <a:pt x="174" y="224"/>
                    <a:pt x="172" y="227"/>
                  </a:cubicBezTo>
                  <a:cubicBezTo>
                    <a:pt x="178" y="211"/>
                    <a:pt x="123" y="188"/>
                    <a:pt x="123" y="166"/>
                  </a:cubicBezTo>
                  <a:close/>
                  <a:moveTo>
                    <a:pt x="150" y="618"/>
                  </a:moveTo>
                  <a:cubicBezTo>
                    <a:pt x="134" y="620"/>
                    <a:pt x="116" y="618"/>
                    <a:pt x="97" y="608"/>
                  </a:cubicBezTo>
                  <a:cubicBezTo>
                    <a:pt x="47" y="582"/>
                    <a:pt x="47" y="356"/>
                    <a:pt x="55" y="324"/>
                  </a:cubicBezTo>
                  <a:cubicBezTo>
                    <a:pt x="63" y="292"/>
                    <a:pt x="103" y="270"/>
                    <a:pt x="109" y="312"/>
                  </a:cubicBezTo>
                  <a:cubicBezTo>
                    <a:pt x="108" y="309"/>
                    <a:pt x="107" y="294"/>
                    <a:pt x="133" y="276"/>
                  </a:cubicBezTo>
                  <a:cubicBezTo>
                    <a:pt x="161" y="256"/>
                    <a:pt x="167" y="244"/>
                    <a:pt x="172" y="227"/>
                  </a:cubicBezTo>
                  <a:cubicBezTo>
                    <a:pt x="171" y="231"/>
                    <a:pt x="167" y="233"/>
                    <a:pt x="164" y="232"/>
                  </a:cubicBezTo>
                  <a:cubicBezTo>
                    <a:pt x="150" y="227"/>
                    <a:pt x="94" y="217"/>
                    <a:pt x="50" y="221"/>
                  </a:cubicBezTo>
                  <a:cubicBezTo>
                    <a:pt x="35" y="222"/>
                    <a:pt x="26" y="230"/>
                    <a:pt x="22" y="250"/>
                  </a:cubicBezTo>
                  <a:cubicBezTo>
                    <a:pt x="19" y="262"/>
                    <a:pt x="17" y="274"/>
                    <a:pt x="16" y="287"/>
                  </a:cubicBezTo>
                  <a:cubicBezTo>
                    <a:pt x="0" y="396"/>
                    <a:pt x="9" y="537"/>
                    <a:pt x="59" y="627"/>
                  </a:cubicBezTo>
                  <a:cubicBezTo>
                    <a:pt x="66" y="640"/>
                    <a:pt x="78" y="641"/>
                    <a:pt x="90" y="639"/>
                  </a:cubicBezTo>
                  <a:cubicBezTo>
                    <a:pt x="106" y="635"/>
                    <a:pt x="129" y="627"/>
                    <a:pt x="150" y="618"/>
                  </a:cubicBezTo>
                  <a:close/>
                  <a:moveTo>
                    <a:pt x="311" y="670"/>
                  </a:moveTo>
                  <a:cubicBezTo>
                    <a:pt x="261" y="696"/>
                    <a:pt x="181" y="690"/>
                    <a:pt x="193" y="672"/>
                  </a:cubicBezTo>
                  <a:cubicBezTo>
                    <a:pt x="216" y="636"/>
                    <a:pt x="208" y="615"/>
                    <a:pt x="203" y="607"/>
                  </a:cubicBezTo>
                  <a:cubicBezTo>
                    <a:pt x="203" y="608"/>
                    <a:pt x="202" y="608"/>
                    <a:pt x="202" y="609"/>
                  </a:cubicBezTo>
                  <a:cubicBezTo>
                    <a:pt x="183" y="620"/>
                    <a:pt x="131" y="643"/>
                    <a:pt x="97" y="651"/>
                  </a:cubicBezTo>
                  <a:cubicBezTo>
                    <a:pt x="87" y="654"/>
                    <a:pt x="82" y="662"/>
                    <a:pt x="92" y="672"/>
                  </a:cubicBezTo>
                  <a:cubicBezTo>
                    <a:pt x="117" y="697"/>
                    <a:pt x="148" y="712"/>
                    <a:pt x="182" y="714"/>
                  </a:cubicBezTo>
                  <a:cubicBezTo>
                    <a:pt x="257" y="719"/>
                    <a:pt x="311" y="708"/>
                    <a:pt x="342" y="680"/>
                  </a:cubicBezTo>
                  <a:cubicBezTo>
                    <a:pt x="367" y="658"/>
                    <a:pt x="379" y="627"/>
                    <a:pt x="382" y="583"/>
                  </a:cubicBezTo>
                  <a:cubicBezTo>
                    <a:pt x="382" y="581"/>
                    <a:pt x="382" y="579"/>
                    <a:pt x="382" y="577"/>
                  </a:cubicBezTo>
                  <a:cubicBezTo>
                    <a:pt x="372" y="627"/>
                    <a:pt x="354" y="648"/>
                    <a:pt x="311" y="670"/>
                  </a:cubicBezTo>
                  <a:close/>
                </a:path>
              </a:pathLst>
            </a:custGeom>
            <a:solidFill>
              <a:srgbClr val="F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74">
              <a:extLst>
                <a:ext uri="{FF2B5EF4-FFF2-40B4-BE49-F238E27FC236}">
                  <a16:creationId xmlns:a16="http://schemas.microsoft.com/office/drawing/2014/main" id="{0A0F8EDD-3149-BE4B-B839-8054047BB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1591"/>
              <a:ext cx="307" cy="1111"/>
            </a:xfrm>
            <a:custGeom>
              <a:avLst/>
              <a:gdLst>
                <a:gd name="T0" fmla="*/ 1301 w 97"/>
                <a:gd name="T1" fmla="*/ 0 h 329"/>
                <a:gd name="T2" fmla="*/ 1301 w 97"/>
                <a:gd name="T3" fmla="*/ 388 h 329"/>
                <a:gd name="T4" fmla="*/ 1301 w 97"/>
                <a:gd name="T5" fmla="*/ 0 h 329"/>
                <a:gd name="T6" fmla="*/ 9314 w 97"/>
                <a:gd name="T7" fmla="*/ 38351 h 329"/>
                <a:gd name="T8" fmla="*/ 8023 w 97"/>
                <a:gd name="T9" fmla="*/ 28076 h 329"/>
                <a:gd name="T10" fmla="*/ 8435 w 97"/>
                <a:gd name="T11" fmla="*/ 17175 h 329"/>
                <a:gd name="T12" fmla="*/ 8944 w 97"/>
                <a:gd name="T13" fmla="*/ 5474 h 329"/>
                <a:gd name="T14" fmla="*/ 7514 w 97"/>
                <a:gd name="T15" fmla="*/ 2188 h 329"/>
                <a:gd name="T16" fmla="*/ 2225 w 97"/>
                <a:gd name="T17" fmla="*/ 1037 h 329"/>
                <a:gd name="T18" fmla="*/ 1301 w 97"/>
                <a:gd name="T19" fmla="*/ 388 h 329"/>
                <a:gd name="T20" fmla="*/ 1804 w 97"/>
                <a:gd name="T21" fmla="*/ 7162 h 329"/>
                <a:gd name="T22" fmla="*/ 6210 w 97"/>
                <a:gd name="T23" fmla="*/ 8199 h 329"/>
                <a:gd name="T24" fmla="*/ 5228 w 97"/>
                <a:gd name="T25" fmla="*/ 24300 h 329"/>
                <a:gd name="T26" fmla="*/ 4817 w 97"/>
                <a:gd name="T27" fmla="*/ 39125 h 329"/>
                <a:gd name="T28" fmla="*/ 0 w 97"/>
                <a:gd name="T29" fmla="*/ 42785 h 329"/>
                <a:gd name="T30" fmla="*/ 7422 w 97"/>
                <a:gd name="T31" fmla="*/ 41202 h 329"/>
                <a:gd name="T32" fmla="*/ 9314 w 97"/>
                <a:gd name="T33" fmla="*/ 38351 h 3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329">
                  <a:moveTo>
                    <a:pt x="13" y="0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  <a:close/>
                  <a:moveTo>
                    <a:pt x="93" y="295"/>
                  </a:moveTo>
                  <a:cubicBezTo>
                    <a:pt x="87" y="270"/>
                    <a:pt x="82" y="244"/>
                    <a:pt x="80" y="216"/>
                  </a:cubicBezTo>
                  <a:cubicBezTo>
                    <a:pt x="78" y="194"/>
                    <a:pt x="81" y="165"/>
                    <a:pt x="84" y="132"/>
                  </a:cubicBezTo>
                  <a:cubicBezTo>
                    <a:pt x="87" y="101"/>
                    <a:pt x="89" y="70"/>
                    <a:pt x="89" y="42"/>
                  </a:cubicBezTo>
                  <a:cubicBezTo>
                    <a:pt x="89" y="35"/>
                    <a:pt x="88" y="20"/>
                    <a:pt x="75" y="17"/>
                  </a:cubicBezTo>
                  <a:cubicBezTo>
                    <a:pt x="56" y="11"/>
                    <a:pt x="32" y="5"/>
                    <a:pt x="22" y="8"/>
                  </a:cubicBezTo>
                  <a:cubicBezTo>
                    <a:pt x="18" y="9"/>
                    <a:pt x="14" y="7"/>
                    <a:pt x="13" y="3"/>
                  </a:cubicBezTo>
                  <a:cubicBezTo>
                    <a:pt x="18" y="19"/>
                    <a:pt x="26" y="43"/>
                    <a:pt x="18" y="55"/>
                  </a:cubicBezTo>
                  <a:cubicBezTo>
                    <a:pt x="36" y="59"/>
                    <a:pt x="48" y="43"/>
                    <a:pt x="62" y="63"/>
                  </a:cubicBezTo>
                  <a:cubicBezTo>
                    <a:pt x="76" y="83"/>
                    <a:pt x="54" y="133"/>
                    <a:pt x="52" y="187"/>
                  </a:cubicBezTo>
                  <a:cubicBezTo>
                    <a:pt x="50" y="241"/>
                    <a:pt x="64" y="289"/>
                    <a:pt x="48" y="301"/>
                  </a:cubicBezTo>
                  <a:cubicBezTo>
                    <a:pt x="38" y="309"/>
                    <a:pt x="18" y="318"/>
                    <a:pt x="0" y="329"/>
                  </a:cubicBezTo>
                  <a:cubicBezTo>
                    <a:pt x="27" y="321"/>
                    <a:pt x="54" y="318"/>
                    <a:pt x="74" y="317"/>
                  </a:cubicBezTo>
                  <a:cubicBezTo>
                    <a:pt x="85" y="317"/>
                    <a:pt x="97" y="311"/>
                    <a:pt x="93" y="295"/>
                  </a:cubicBezTo>
                  <a:close/>
                </a:path>
              </a:pathLst>
            </a:custGeom>
            <a:solidFill>
              <a:srgbClr val="F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75">
              <a:extLst>
                <a:ext uri="{FF2B5EF4-FFF2-40B4-BE49-F238E27FC236}">
                  <a16:creationId xmlns:a16="http://schemas.microsoft.com/office/drawing/2014/main" id="{7B3390BF-D97F-8A40-A502-3EEE70A6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709"/>
              <a:ext cx="526" cy="331"/>
            </a:xfrm>
            <a:custGeom>
              <a:avLst/>
              <a:gdLst>
                <a:gd name="T0" fmla="*/ 16737 w 166"/>
                <a:gd name="T1" fmla="*/ 12754 h 98"/>
                <a:gd name="T2" fmla="*/ 15213 w 166"/>
                <a:gd name="T3" fmla="*/ 1962 h 98"/>
                <a:gd name="T4" fmla="*/ 15111 w 166"/>
                <a:gd name="T5" fmla="*/ 1574 h 98"/>
                <a:gd name="T6" fmla="*/ 14829 w 166"/>
                <a:gd name="T7" fmla="*/ 925 h 98"/>
                <a:gd name="T8" fmla="*/ 12792 w 166"/>
                <a:gd name="T9" fmla="*/ 0 h 98"/>
                <a:gd name="T10" fmla="*/ 703 w 166"/>
                <a:gd name="T11" fmla="*/ 3661 h 98"/>
                <a:gd name="T12" fmla="*/ 101 w 166"/>
                <a:gd name="T13" fmla="*/ 3661 h 98"/>
                <a:gd name="T14" fmla="*/ 0 w 166"/>
                <a:gd name="T15" fmla="*/ 3776 h 98"/>
                <a:gd name="T16" fmla="*/ 3121 w 166"/>
                <a:gd name="T17" fmla="*/ 10129 h 98"/>
                <a:gd name="T18" fmla="*/ 11195 w 166"/>
                <a:gd name="T19" fmla="*/ 3124 h 98"/>
                <a:gd name="T20" fmla="*/ 16737 w 166"/>
                <a:gd name="T21" fmla="*/ 12754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6" h="98">
                  <a:moveTo>
                    <a:pt x="166" y="98"/>
                  </a:moveTo>
                  <a:cubicBezTo>
                    <a:pt x="164" y="70"/>
                    <a:pt x="158" y="43"/>
                    <a:pt x="151" y="15"/>
                  </a:cubicBezTo>
                  <a:cubicBezTo>
                    <a:pt x="151" y="14"/>
                    <a:pt x="150" y="13"/>
                    <a:pt x="150" y="12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2" y="1"/>
                    <a:pt x="135" y="0"/>
                    <a:pt x="127" y="0"/>
                  </a:cubicBezTo>
                  <a:cubicBezTo>
                    <a:pt x="98" y="1"/>
                    <a:pt x="43" y="6"/>
                    <a:pt x="7" y="28"/>
                  </a:cubicBezTo>
                  <a:cubicBezTo>
                    <a:pt x="5" y="29"/>
                    <a:pt x="3" y="29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7" y="47"/>
                    <a:pt x="34" y="55"/>
                    <a:pt x="31" y="78"/>
                  </a:cubicBezTo>
                  <a:cubicBezTo>
                    <a:pt x="45" y="38"/>
                    <a:pt x="85" y="24"/>
                    <a:pt x="111" y="24"/>
                  </a:cubicBezTo>
                  <a:cubicBezTo>
                    <a:pt x="135" y="24"/>
                    <a:pt x="155" y="57"/>
                    <a:pt x="166" y="98"/>
                  </a:cubicBezTo>
                  <a:close/>
                </a:path>
              </a:pathLst>
            </a:custGeom>
            <a:solidFill>
              <a:srgbClr val="F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76">
              <a:extLst>
                <a:ext uri="{FF2B5EF4-FFF2-40B4-BE49-F238E27FC236}">
                  <a16:creationId xmlns:a16="http://schemas.microsoft.com/office/drawing/2014/main" id="{FFDEEF8F-A061-2C48-8F0C-02492FD67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" y="1162"/>
              <a:ext cx="1091" cy="2429"/>
            </a:xfrm>
            <a:custGeom>
              <a:avLst/>
              <a:gdLst>
                <a:gd name="T0" fmla="*/ 12534 w 344"/>
                <a:gd name="T1" fmla="*/ 81819 h 719"/>
                <a:gd name="T2" fmla="*/ 8389 w 344"/>
                <a:gd name="T3" fmla="*/ 81397 h 719"/>
                <a:gd name="T4" fmla="*/ 2937 w 344"/>
                <a:gd name="T5" fmla="*/ 55364 h 719"/>
                <a:gd name="T6" fmla="*/ 4757 w 344"/>
                <a:gd name="T7" fmla="*/ 32813 h 719"/>
                <a:gd name="T8" fmla="*/ 13650 w 344"/>
                <a:gd name="T9" fmla="*/ 29422 h 719"/>
                <a:gd name="T10" fmla="*/ 5068 w 344"/>
                <a:gd name="T11" fmla="*/ 28807 h 719"/>
                <a:gd name="T12" fmla="*/ 2233 w 344"/>
                <a:gd name="T13" fmla="*/ 32584 h 719"/>
                <a:gd name="T14" fmla="*/ 1630 w 344"/>
                <a:gd name="T15" fmla="*/ 37401 h 719"/>
                <a:gd name="T16" fmla="*/ 5966 w 344"/>
                <a:gd name="T17" fmla="*/ 81660 h 719"/>
                <a:gd name="T18" fmla="*/ 9093 w 344"/>
                <a:gd name="T19" fmla="*/ 83245 h 719"/>
                <a:gd name="T20" fmla="*/ 12534 w 344"/>
                <a:gd name="T21" fmla="*/ 81819 h 719"/>
                <a:gd name="T22" fmla="*/ 5452 w 344"/>
                <a:gd name="T23" fmla="*/ 26830 h 719"/>
                <a:gd name="T24" fmla="*/ 14675 w 344"/>
                <a:gd name="T25" fmla="*/ 27756 h 719"/>
                <a:gd name="T26" fmla="*/ 8008 w 344"/>
                <a:gd name="T27" fmla="*/ 23831 h 719"/>
                <a:gd name="T28" fmla="*/ 14262 w 344"/>
                <a:gd name="T29" fmla="*/ 7942 h 719"/>
                <a:gd name="T30" fmla="*/ 32188 w 344"/>
                <a:gd name="T31" fmla="*/ 5206 h 719"/>
                <a:gd name="T32" fmla="*/ 32188 w 344"/>
                <a:gd name="T33" fmla="*/ 5206 h 719"/>
                <a:gd name="T34" fmla="*/ 27018 w 344"/>
                <a:gd name="T35" fmla="*/ 1314 h 719"/>
                <a:gd name="T36" fmla="*/ 14576 w 344"/>
                <a:gd name="T37" fmla="*/ 4280 h 719"/>
                <a:gd name="T38" fmla="*/ 3863 w 344"/>
                <a:gd name="T39" fmla="*/ 24756 h 719"/>
                <a:gd name="T40" fmla="*/ 5452 w 344"/>
                <a:gd name="T41" fmla="*/ 26830 h 719"/>
                <a:gd name="T42" fmla="*/ 25588 w 344"/>
                <a:gd name="T43" fmla="*/ 92069 h 719"/>
                <a:gd name="T44" fmla="*/ 13457 w 344"/>
                <a:gd name="T45" fmla="*/ 87674 h 719"/>
                <a:gd name="T46" fmla="*/ 16777 w 344"/>
                <a:gd name="T47" fmla="*/ 81660 h 719"/>
                <a:gd name="T48" fmla="*/ 16777 w 344"/>
                <a:gd name="T49" fmla="*/ 81545 h 719"/>
                <a:gd name="T50" fmla="*/ 9829 w 344"/>
                <a:gd name="T51" fmla="*/ 84785 h 719"/>
                <a:gd name="T52" fmla="*/ 9315 w 344"/>
                <a:gd name="T53" fmla="*/ 87525 h 719"/>
                <a:gd name="T54" fmla="*/ 18407 w 344"/>
                <a:gd name="T55" fmla="*/ 92991 h 719"/>
                <a:gd name="T56" fmla="*/ 34611 w 344"/>
                <a:gd name="T57" fmla="*/ 88566 h 719"/>
                <a:gd name="T58" fmla="*/ 34801 w 344"/>
                <a:gd name="T59" fmla="*/ 88292 h 719"/>
                <a:gd name="T60" fmla="*/ 25588 w 344"/>
                <a:gd name="T61" fmla="*/ 92069 h 7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4" h="719">
                  <a:moveTo>
                    <a:pt x="124" y="628"/>
                  </a:moveTo>
                  <a:cubicBezTo>
                    <a:pt x="116" y="629"/>
                    <a:pt x="100" y="630"/>
                    <a:pt x="83" y="625"/>
                  </a:cubicBezTo>
                  <a:cubicBezTo>
                    <a:pt x="58" y="619"/>
                    <a:pt x="33" y="521"/>
                    <a:pt x="29" y="425"/>
                  </a:cubicBezTo>
                  <a:cubicBezTo>
                    <a:pt x="25" y="329"/>
                    <a:pt x="35" y="277"/>
                    <a:pt x="47" y="252"/>
                  </a:cubicBezTo>
                  <a:cubicBezTo>
                    <a:pt x="59" y="228"/>
                    <a:pt x="104" y="229"/>
                    <a:pt x="135" y="226"/>
                  </a:cubicBezTo>
                  <a:cubicBezTo>
                    <a:pt x="111" y="222"/>
                    <a:pt x="78" y="218"/>
                    <a:pt x="50" y="221"/>
                  </a:cubicBezTo>
                  <a:cubicBezTo>
                    <a:pt x="35" y="222"/>
                    <a:pt x="26" y="230"/>
                    <a:pt x="22" y="250"/>
                  </a:cubicBezTo>
                  <a:cubicBezTo>
                    <a:pt x="19" y="262"/>
                    <a:pt x="17" y="274"/>
                    <a:pt x="16" y="287"/>
                  </a:cubicBezTo>
                  <a:cubicBezTo>
                    <a:pt x="0" y="396"/>
                    <a:pt x="9" y="537"/>
                    <a:pt x="59" y="627"/>
                  </a:cubicBezTo>
                  <a:cubicBezTo>
                    <a:pt x="66" y="640"/>
                    <a:pt x="78" y="641"/>
                    <a:pt x="90" y="639"/>
                  </a:cubicBezTo>
                  <a:cubicBezTo>
                    <a:pt x="100" y="636"/>
                    <a:pt x="112" y="632"/>
                    <a:pt x="124" y="628"/>
                  </a:cubicBezTo>
                  <a:close/>
                  <a:moveTo>
                    <a:pt x="54" y="206"/>
                  </a:moveTo>
                  <a:cubicBezTo>
                    <a:pt x="86" y="204"/>
                    <a:pt x="122" y="209"/>
                    <a:pt x="145" y="213"/>
                  </a:cubicBezTo>
                  <a:cubicBezTo>
                    <a:pt x="126" y="202"/>
                    <a:pt x="88" y="191"/>
                    <a:pt x="79" y="183"/>
                  </a:cubicBezTo>
                  <a:cubicBezTo>
                    <a:pt x="70" y="173"/>
                    <a:pt x="91" y="112"/>
                    <a:pt x="141" y="61"/>
                  </a:cubicBezTo>
                  <a:cubicBezTo>
                    <a:pt x="190" y="11"/>
                    <a:pt x="282" y="4"/>
                    <a:pt x="318" y="40"/>
                  </a:cubicBezTo>
                  <a:cubicBezTo>
                    <a:pt x="318" y="40"/>
                    <a:pt x="318" y="40"/>
                    <a:pt x="318" y="40"/>
                  </a:cubicBezTo>
                  <a:cubicBezTo>
                    <a:pt x="306" y="26"/>
                    <a:pt x="289" y="16"/>
                    <a:pt x="267" y="10"/>
                  </a:cubicBezTo>
                  <a:cubicBezTo>
                    <a:pt x="223" y="0"/>
                    <a:pt x="181" y="8"/>
                    <a:pt x="144" y="33"/>
                  </a:cubicBezTo>
                  <a:cubicBezTo>
                    <a:pt x="99" y="64"/>
                    <a:pt x="62" y="120"/>
                    <a:pt x="38" y="190"/>
                  </a:cubicBezTo>
                  <a:cubicBezTo>
                    <a:pt x="34" y="203"/>
                    <a:pt x="46" y="207"/>
                    <a:pt x="54" y="206"/>
                  </a:cubicBezTo>
                  <a:close/>
                  <a:moveTo>
                    <a:pt x="253" y="707"/>
                  </a:moveTo>
                  <a:cubicBezTo>
                    <a:pt x="195" y="712"/>
                    <a:pt x="145" y="703"/>
                    <a:pt x="133" y="673"/>
                  </a:cubicBezTo>
                  <a:cubicBezTo>
                    <a:pt x="121" y="644"/>
                    <a:pt x="166" y="627"/>
                    <a:pt x="166" y="627"/>
                  </a:cubicBezTo>
                  <a:cubicBezTo>
                    <a:pt x="166" y="626"/>
                    <a:pt x="166" y="626"/>
                    <a:pt x="166" y="626"/>
                  </a:cubicBezTo>
                  <a:cubicBezTo>
                    <a:pt x="144" y="636"/>
                    <a:pt x="117" y="646"/>
                    <a:pt x="97" y="651"/>
                  </a:cubicBezTo>
                  <a:cubicBezTo>
                    <a:pt x="87" y="654"/>
                    <a:pt x="82" y="662"/>
                    <a:pt x="92" y="672"/>
                  </a:cubicBezTo>
                  <a:cubicBezTo>
                    <a:pt x="117" y="697"/>
                    <a:pt x="148" y="712"/>
                    <a:pt x="182" y="714"/>
                  </a:cubicBezTo>
                  <a:cubicBezTo>
                    <a:pt x="257" y="719"/>
                    <a:pt x="311" y="708"/>
                    <a:pt x="342" y="680"/>
                  </a:cubicBezTo>
                  <a:cubicBezTo>
                    <a:pt x="343" y="679"/>
                    <a:pt x="344" y="678"/>
                    <a:pt x="344" y="678"/>
                  </a:cubicBezTo>
                  <a:cubicBezTo>
                    <a:pt x="328" y="687"/>
                    <a:pt x="294" y="703"/>
                    <a:pt x="253" y="707"/>
                  </a:cubicBezTo>
                  <a:close/>
                </a:path>
              </a:pathLst>
            </a:custGeom>
            <a:solidFill>
              <a:srgbClr val="F8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77">
              <a:extLst>
                <a:ext uri="{FF2B5EF4-FFF2-40B4-BE49-F238E27FC236}">
                  <a16:creationId xmlns:a16="http://schemas.microsoft.com/office/drawing/2014/main" id="{F071A02F-6A44-4745-AB91-AB38DA6F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608"/>
              <a:ext cx="212" cy="452"/>
            </a:xfrm>
            <a:custGeom>
              <a:avLst/>
              <a:gdLst>
                <a:gd name="T0" fmla="*/ 5607 w 67"/>
                <a:gd name="T1" fmla="*/ 5562 h 134"/>
                <a:gd name="T2" fmla="*/ 6116 w 67"/>
                <a:gd name="T3" fmla="*/ 17351 h 134"/>
                <a:gd name="T4" fmla="*/ 6208 w 67"/>
                <a:gd name="T5" fmla="*/ 16431 h 134"/>
                <a:gd name="T6" fmla="*/ 6718 w 67"/>
                <a:gd name="T7" fmla="*/ 4800 h 134"/>
                <a:gd name="T8" fmla="*/ 5325 w 67"/>
                <a:gd name="T9" fmla="*/ 1535 h 134"/>
                <a:gd name="T10" fmla="*/ 0 w 67"/>
                <a:gd name="T11" fmla="*/ 388 h 134"/>
                <a:gd name="T12" fmla="*/ 5607 w 67"/>
                <a:gd name="T13" fmla="*/ 5562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134">
                  <a:moveTo>
                    <a:pt x="56" y="43"/>
                  </a:moveTo>
                  <a:cubicBezTo>
                    <a:pt x="59" y="63"/>
                    <a:pt x="58" y="112"/>
                    <a:pt x="61" y="134"/>
                  </a:cubicBezTo>
                  <a:cubicBezTo>
                    <a:pt x="61" y="132"/>
                    <a:pt x="62" y="130"/>
                    <a:pt x="62" y="127"/>
                  </a:cubicBezTo>
                  <a:cubicBezTo>
                    <a:pt x="65" y="96"/>
                    <a:pt x="67" y="65"/>
                    <a:pt x="67" y="37"/>
                  </a:cubicBezTo>
                  <a:cubicBezTo>
                    <a:pt x="67" y="30"/>
                    <a:pt x="66" y="15"/>
                    <a:pt x="53" y="12"/>
                  </a:cubicBezTo>
                  <a:cubicBezTo>
                    <a:pt x="34" y="6"/>
                    <a:pt x="10" y="0"/>
                    <a:pt x="0" y="3"/>
                  </a:cubicBezTo>
                  <a:cubicBezTo>
                    <a:pt x="27" y="1"/>
                    <a:pt x="54" y="21"/>
                    <a:pt x="56" y="43"/>
                  </a:cubicBezTo>
                  <a:close/>
                </a:path>
              </a:pathLst>
            </a:custGeom>
            <a:solidFill>
              <a:srgbClr val="F8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78">
              <a:extLst>
                <a:ext uri="{FF2B5EF4-FFF2-40B4-BE49-F238E27FC236}">
                  <a16:creationId xmlns:a16="http://schemas.microsoft.com/office/drawing/2014/main" id="{0C62986F-C646-2B4C-AC12-94B24EB1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2354"/>
              <a:ext cx="136" cy="314"/>
            </a:xfrm>
            <a:custGeom>
              <a:avLst/>
              <a:gdLst>
                <a:gd name="T0" fmla="*/ 3890 w 43"/>
                <a:gd name="T1" fmla="*/ 8971 h 93"/>
                <a:gd name="T2" fmla="*/ 2692 w 43"/>
                <a:gd name="T3" fmla="*/ 0 h 93"/>
                <a:gd name="T4" fmla="*/ 2211 w 43"/>
                <a:gd name="T5" fmla="*/ 9349 h 93"/>
                <a:gd name="T6" fmla="*/ 0 w 43"/>
                <a:gd name="T7" fmla="*/ 12084 h 93"/>
                <a:gd name="T8" fmla="*/ 1989 w 43"/>
                <a:gd name="T9" fmla="*/ 11821 h 93"/>
                <a:gd name="T10" fmla="*/ 3890 w 43"/>
                <a:gd name="T11" fmla="*/ 8971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93">
                  <a:moveTo>
                    <a:pt x="39" y="69"/>
                  </a:moveTo>
                  <a:cubicBezTo>
                    <a:pt x="33" y="47"/>
                    <a:pt x="29" y="24"/>
                    <a:pt x="27" y="0"/>
                  </a:cubicBezTo>
                  <a:cubicBezTo>
                    <a:pt x="23" y="20"/>
                    <a:pt x="27" y="54"/>
                    <a:pt x="22" y="72"/>
                  </a:cubicBezTo>
                  <a:cubicBezTo>
                    <a:pt x="18" y="84"/>
                    <a:pt x="11" y="90"/>
                    <a:pt x="0" y="93"/>
                  </a:cubicBezTo>
                  <a:cubicBezTo>
                    <a:pt x="8" y="92"/>
                    <a:pt x="14" y="92"/>
                    <a:pt x="20" y="91"/>
                  </a:cubicBezTo>
                  <a:cubicBezTo>
                    <a:pt x="31" y="91"/>
                    <a:pt x="43" y="85"/>
                    <a:pt x="39" y="69"/>
                  </a:cubicBezTo>
                  <a:close/>
                </a:path>
              </a:pathLst>
            </a:custGeom>
            <a:solidFill>
              <a:srgbClr val="F8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79">
              <a:extLst>
                <a:ext uri="{FF2B5EF4-FFF2-40B4-BE49-F238E27FC236}">
                  <a16:creationId xmlns:a16="http://schemas.microsoft.com/office/drawing/2014/main" id="{4464D012-C373-D843-AEAE-EEE529A4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601"/>
              <a:ext cx="251" cy="1213"/>
            </a:xfrm>
            <a:custGeom>
              <a:avLst/>
              <a:gdLst>
                <a:gd name="T0" fmla="*/ 3463 w 79"/>
                <a:gd name="T1" fmla="*/ 46797 h 359"/>
                <a:gd name="T2" fmla="*/ 8045 w 79"/>
                <a:gd name="T3" fmla="*/ 0 h 359"/>
                <a:gd name="T4" fmla="*/ 3463 w 79"/>
                <a:gd name="T5" fmla="*/ 46797 h 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359">
                  <a:moveTo>
                    <a:pt x="34" y="359"/>
                  </a:moveTo>
                  <a:cubicBezTo>
                    <a:pt x="0" y="167"/>
                    <a:pt x="66" y="21"/>
                    <a:pt x="79" y="0"/>
                  </a:cubicBezTo>
                  <a:cubicBezTo>
                    <a:pt x="51" y="68"/>
                    <a:pt x="18" y="193"/>
                    <a:pt x="34" y="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80">
              <a:extLst>
                <a:ext uri="{FF2B5EF4-FFF2-40B4-BE49-F238E27FC236}">
                  <a16:creationId xmlns:a16="http://schemas.microsoft.com/office/drawing/2014/main" id="{576EBD34-635A-B149-9905-2D62D9FAA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665"/>
              <a:ext cx="291" cy="57"/>
            </a:xfrm>
            <a:custGeom>
              <a:avLst/>
              <a:gdLst>
                <a:gd name="T0" fmla="*/ 0 w 92"/>
                <a:gd name="T1" fmla="*/ 2146 h 17"/>
                <a:gd name="T2" fmla="*/ 9204 w 92"/>
                <a:gd name="T3" fmla="*/ 258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7">
                  <a:moveTo>
                    <a:pt x="0" y="17"/>
                  </a:moveTo>
                  <a:cubicBezTo>
                    <a:pt x="14" y="8"/>
                    <a:pt x="76" y="0"/>
                    <a:pt x="9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81">
              <a:extLst>
                <a:ext uri="{FF2B5EF4-FFF2-40B4-BE49-F238E27FC236}">
                  <a16:creationId xmlns:a16="http://schemas.microsoft.com/office/drawing/2014/main" id="{D511B85C-B68F-5F49-82F5-F2AC670A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543"/>
              <a:ext cx="130" cy="136"/>
            </a:xfrm>
            <a:custGeom>
              <a:avLst/>
              <a:gdLst>
                <a:gd name="T0" fmla="*/ 2321 w 41"/>
                <a:gd name="T1" fmla="*/ 0 h 40"/>
                <a:gd name="T2" fmla="*/ 0 w 41"/>
                <a:gd name="T3" fmla="*/ 5341 h 40"/>
                <a:gd name="T4" fmla="*/ 2321 w 41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40">
                  <a:moveTo>
                    <a:pt x="23" y="0"/>
                  </a:moveTo>
                  <a:cubicBezTo>
                    <a:pt x="29" y="16"/>
                    <a:pt x="33" y="38"/>
                    <a:pt x="0" y="40"/>
                  </a:cubicBezTo>
                  <a:cubicBezTo>
                    <a:pt x="23" y="39"/>
                    <a:pt x="41" y="35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82">
              <a:extLst>
                <a:ext uri="{FF2B5EF4-FFF2-40B4-BE49-F238E27FC236}">
                  <a16:creationId xmlns:a16="http://schemas.microsoft.com/office/drawing/2014/main" id="{342CDBA0-2870-F04F-B1B3-EBBC7C78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516"/>
              <a:ext cx="133" cy="115"/>
            </a:xfrm>
            <a:custGeom>
              <a:avLst/>
              <a:gdLst>
                <a:gd name="T0" fmla="*/ 0 w 42"/>
                <a:gd name="T1" fmla="*/ 2861 h 34"/>
                <a:gd name="T2" fmla="*/ 2508 w 42"/>
                <a:gd name="T3" fmla="*/ 3524 h 34"/>
                <a:gd name="T4" fmla="*/ 3620 w 42"/>
                <a:gd name="T5" fmla="*/ 0 h 34"/>
                <a:gd name="T6" fmla="*/ 3341 w 42"/>
                <a:gd name="T7" fmla="*/ 4062 h 34"/>
                <a:gd name="T8" fmla="*/ 0 w 42"/>
                <a:gd name="T9" fmla="*/ 286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4">
                  <a:moveTo>
                    <a:pt x="0" y="22"/>
                  </a:moveTo>
                  <a:cubicBezTo>
                    <a:pt x="11" y="23"/>
                    <a:pt x="18" y="28"/>
                    <a:pt x="25" y="27"/>
                  </a:cubicBezTo>
                  <a:cubicBezTo>
                    <a:pt x="32" y="26"/>
                    <a:pt x="40" y="24"/>
                    <a:pt x="36" y="0"/>
                  </a:cubicBezTo>
                  <a:cubicBezTo>
                    <a:pt x="42" y="14"/>
                    <a:pt x="39" y="28"/>
                    <a:pt x="33" y="31"/>
                  </a:cubicBezTo>
                  <a:cubicBezTo>
                    <a:pt x="27" y="34"/>
                    <a:pt x="6" y="26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83">
              <a:extLst>
                <a:ext uri="{FF2B5EF4-FFF2-40B4-BE49-F238E27FC236}">
                  <a16:creationId xmlns:a16="http://schemas.microsoft.com/office/drawing/2014/main" id="{21CC88F2-91F4-7A44-9FCD-75FAA3A94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202"/>
              <a:ext cx="238" cy="112"/>
            </a:xfrm>
            <a:custGeom>
              <a:avLst/>
              <a:gdLst>
                <a:gd name="T0" fmla="*/ 0 w 75"/>
                <a:gd name="T1" fmla="*/ 4378 h 33"/>
                <a:gd name="T2" fmla="*/ 7603 w 75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33">
                  <a:moveTo>
                    <a:pt x="0" y="33"/>
                  </a:moveTo>
                  <a:cubicBezTo>
                    <a:pt x="12" y="30"/>
                    <a:pt x="58" y="17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84">
              <a:extLst>
                <a:ext uri="{FF2B5EF4-FFF2-40B4-BE49-F238E27FC236}">
                  <a16:creationId xmlns:a16="http://schemas.microsoft.com/office/drawing/2014/main" id="{168C219C-47E1-5947-A550-4ABE4583F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013"/>
              <a:ext cx="1427" cy="2669"/>
            </a:xfrm>
            <a:custGeom>
              <a:avLst/>
              <a:gdLst>
                <a:gd name="T0" fmla="*/ 30449 w 450"/>
                <a:gd name="T1" fmla="*/ 4554 h 790"/>
                <a:gd name="T2" fmla="*/ 2524 w 450"/>
                <a:gd name="T3" fmla="*/ 42724 h 790"/>
                <a:gd name="T4" fmla="*/ 21237 w 450"/>
                <a:gd name="T5" fmla="*/ 101348 h 790"/>
                <a:gd name="T6" fmla="*/ 43593 w 450"/>
                <a:gd name="T7" fmla="*/ 81827 h 790"/>
                <a:gd name="T8" fmla="*/ 39449 w 450"/>
                <a:gd name="T9" fmla="*/ 50292 h 790"/>
                <a:gd name="T10" fmla="*/ 30449 w 450"/>
                <a:gd name="T11" fmla="*/ 4554 h 7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" h="790">
                  <a:moveTo>
                    <a:pt x="301" y="35"/>
                  </a:moveTo>
                  <a:cubicBezTo>
                    <a:pt x="152" y="0"/>
                    <a:pt x="50" y="150"/>
                    <a:pt x="25" y="328"/>
                  </a:cubicBezTo>
                  <a:cubicBezTo>
                    <a:pt x="0" y="506"/>
                    <a:pt x="38" y="766"/>
                    <a:pt x="210" y="778"/>
                  </a:cubicBezTo>
                  <a:cubicBezTo>
                    <a:pt x="382" y="790"/>
                    <a:pt x="426" y="715"/>
                    <a:pt x="431" y="628"/>
                  </a:cubicBezTo>
                  <a:cubicBezTo>
                    <a:pt x="436" y="542"/>
                    <a:pt x="396" y="476"/>
                    <a:pt x="390" y="386"/>
                  </a:cubicBezTo>
                  <a:cubicBezTo>
                    <a:pt x="384" y="296"/>
                    <a:pt x="450" y="70"/>
                    <a:pt x="301" y="35"/>
                  </a:cubicBezTo>
                  <a:close/>
                </a:path>
              </a:pathLst>
            </a:custGeom>
            <a:noFill/>
            <a:ln w="206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85">
              <a:extLst>
                <a:ext uri="{FF2B5EF4-FFF2-40B4-BE49-F238E27FC236}">
                  <a16:creationId xmlns:a16="http://schemas.microsoft.com/office/drawing/2014/main" id="{9C9E8A83-9EA3-2647-B1E8-731F62A8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162"/>
              <a:ext cx="1218" cy="2429"/>
            </a:xfrm>
            <a:custGeom>
              <a:avLst/>
              <a:gdLst>
                <a:gd name="T0" fmla="*/ 37146 w 384"/>
                <a:gd name="T1" fmla="*/ 61617 h 719"/>
                <a:gd name="T2" fmla="*/ 34719 w 384"/>
                <a:gd name="T3" fmla="*/ 59644 h 719"/>
                <a:gd name="T4" fmla="*/ 22568 w 384"/>
                <a:gd name="T5" fmla="*/ 63306 h 719"/>
                <a:gd name="T6" fmla="*/ 21572 w 384"/>
                <a:gd name="T7" fmla="*/ 63046 h 719"/>
                <a:gd name="T8" fmla="*/ 21861 w 384"/>
                <a:gd name="T9" fmla="*/ 61732 h 719"/>
                <a:gd name="T10" fmla="*/ 33926 w 384"/>
                <a:gd name="T11" fmla="*/ 57830 h 719"/>
                <a:gd name="T12" fmla="*/ 35836 w 384"/>
                <a:gd name="T13" fmla="*/ 54975 h 719"/>
                <a:gd name="T14" fmla="*/ 34529 w 384"/>
                <a:gd name="T15" fmla="*/ 44681 h 719"/>
                <a:gd name="T16" fmla="*/ 34910 w 384"/>
                <a:gd name="T17" fmla="*/ 33736 h 719"/>
                <a:gd name="T18" fmla="*/ 35424 w 384"/>
                <a:gd name="T19" fmla="*/ 22016 h 719"/>
                <a:gd name="T20" fmla="*/ 34015 w 384"/>
                <a:gd name="T21" fmla="*/ 18739 h 719"/>
                <a:gd name="T22" fmla="*/ 28655 w 384"/>
                <a:gd name="T23" fmla="*/ 17587 h 719"/>
                <a:gd name="T24" fmla="*/ 27729 w 384"/>
                <a:gd name="T25" fmla="*/ 16925 h 719"/>
                <a:gd name="T26" fmla="*/ 28239 w 384"/>
                <a:gd name="T27" fmla="*/ 15773 h 719"/>
                <a:gd name="T28" fmla="*/ 33603 w 384"/>
                <a:gd name="T29" fmla="*/ 16652 h 719"/>
                <a:gd name="T30" fmla="*/ 35132 w 384"/>
                <a:gd name="T31" fmla="*/ 14733 h 719"/>
                <a:gd name="T32" fmla="*/ 27034 w 384"/>
                <a:gd name="T33" fmla="*/ 1314 h 719"/>
                <a:gd name="T34" fmla="*/ 14587 w 384"/>
                <a:gd name="T35" fmla="*/ 4280 h 719"/>
                <a:gd name="T36" fmla="*/ 3863 w 384"/>
                <a:gd name="T37" fmla="*/ 24756 h 719"/>
                <a:gd name="T38" fmla="*/ 5452 w 384"/>
                <a:gd name="T39" fmla="*/ 26830 h 719"/>
                <a:gd name="T40" fmla="*/ 17014 w 384"/>
                <a:gd name="T41" fmla="*/ 28533 h 719"/>
                <a:gd name="T42" fmla="*/ 17426 w 384"/>
                <a:gd name="T43" fmla="*/ 29570 h 719"/>
                <a:gd name="T44" fmla="*/ 16589 w 384"/>
                <a:gd name="T45" fmla="*/ 30232 h 719"/>
                <a:gd name="T46" fmla="*/ 5072 w 384"/>
                <a:gd name="T47" fmla="*/ 28807 h 719"/>
                <a:gd name="T48" fmla="*/ 2233 w 384"/>
                <a:gd name="T49" fmla="*/ 32584 h 719"/>
                <a:gd name="T50" fmla="*/ 1630 w 384"/>
                <a:gd name="T51" fmla="*/ 37401 h 719"/>
                <a:gd name="T52" fmla="*/ 5966 w 384"/>
                <a:gd name="T53" fmla="*/ 81660 h 719"/>
                <a:gd name="T54" fmla="*/ 9094 w 384"/>
                <a:gd name="T55" fmla="*/ 83245 h 719"/>
                <a:gd name="T56" fmla="*/ 19748 w 384"/>
                <a:gd name="T57" fmla="*/ 77769 h 719"/>
                <a:gd name="T58" fmla="*/ 20646 w 384"/>
                <a:gd name="T59" fmla="*/ 78042 h 719"/>
                <a:gd name="T60" fmla="*/ 20452 w 384"/>
                <a:gd name="T61" fmla="*/ 79309 h 719"/>
                <a:gd name="T62" fmla="*/ 9830 w 384"/>
                <a:gd name="T63" fmla="*/ 84785 h 719"/>
                <a:gd name="T64" fmla="*/ 9316 w 384"/>
                <a:gd name="T65" fmla="*/ 87525 h 719"/>
                <a:gd name="T66" fmla="*/ 18413 w 384"/>
                <a:gd name="T67" fmla="*/ 92991 h 719"/>
                <a:gd name="T68" fmla="*/ 34618 w 384"/>
                <a:gd name="T69" fmla="*/ 88566 h 719"/>
                <a:gd name="T70" fmla="*/ 38675 w 384"/>
                <a:gd name="T71" fmla="*/ 75954 h 719"/>
                <a:gd name="T72" fmla="*/ 37146 w 384"/>
                <a:gd name="T73" fmla="*/ 61617 h 7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84" h="719">
                  <a:moveTo>
                    <a:pt x="367" y="473"/>
                  </a:moveTo>
                  <a:cubicBezTo>
                    <a:pt x="364" y="460"/>
                    <a:pt x="354" y="457"/>
                    <a:pt x="343" y="458"/>
                  </a:cubicBezTo>
                  <a:cubicBezTo>
                    <a:pt x="314" y="459"/>
                    <a:pt x="259" y="464"/>
                    <a:pt x="223" y="486"/>
                  </a:cubicBezTo>
                  <a:cubicBezTo>
                    <a:pt x="220" y="488"/>
                    <a:pt x="215" y="487"/>
                    <a:pt x="213" y="484"/>
                  </a:cubicBezTo>
                  <a:cubicBezTo>
                    <a:pt x="211" y="480"/>
                    <a:pt x="213" y="476"/>
                    <a:pt x="216" y="474"/>
                  </a:cubicBezTo>
                  <a:cubicBezTo>
                    <a:pt x="252" y="452"/>
                    <a:pt x="304" y="446"/>
                    <a:pt x="335" y="444"/>
                  </a:cubicBezTo>
                  <a:cubicBezTo>
                    <a:pt x="346" y="444"/>
                    <a:pt x="358" y="438"/>
                    <a:pt x="354" y="422"/>
                  </a:cubicBezTo>
                  <a:cubicBezTo>
                    <a:pt x="348" y="397"/>
                    <a:pt x="343" y="371"/>
                    <a:pt x="341" y="343"/>
                  </a:cubicBezTo>
                  <a:cubicBezTo>
                    <a:pt x="339" y="321"/>
                    <a:pt x="342" y="292"/>
                    <a:pt x="345" y="259"/>
                  </a:cubicBezTo>
                  <a:cubicBezTo>
                    <a:pt x="348" y="228"/>
                    <a:pt x="350" y="197"/>
                    <a:pt x="350" y="169"/>
                  </a:cubicBezTo>
                  <a:cubicBezTo>
                    <a:pt x="350" y="162"/>
                    <a:pt x="349" y="147"/>
                    <a:pt x="336" y="144"/>
                  </a:cubicBezTo>
                  <a:cubicBezTo>
                    <a:pt x="317" y="138"/>
                    <a:pt x="293" y="132"/>
                    <a:pt x="283" y="135"/>
                  </a:cubicBezTo>
                  <a:cubicBezTo>
                    <a:pt x="279" y="136"/>
                    <a:pt x="275" y="134"/>
                    <a:pt x="274" y="130"/>
                  </a:cubicBezTo>
                  <a:cubicBezTo>
                    <a:pt x="273" y="126"/>
                    <a:pt x="275" y="122"/>
                    <a:pt x="279" y="121"/>
                  </a:cubicBezTo>
                  <a:cubicBezTo>
                    <a:pt x="291" y="118"/>
                    <a:pt x="315" y="123"/>
                    <a:pt x="332" y="128"/>
                  </a:cubicBezTo>
                  <a:cubicBezTo>
                    <a:pt x="339" y="130"/>
                    <a:pt x="349" y="125"/>
                    <a:pt x="347" y="113"/>
                  </a:cubicBezTo>
                  <a:cubicBezTo>
                    <a:pt x="340" y="60"/>
                    <a:pt x="318" y="22"/>
                    <a:pt x="267" y="10"/>
                  </a:cubicBezTo>
                  <a:cubicBezTo>
                    <a:pt x="223" y="0"/>
                    <a:pt x="181" y="8"/>
                    <a:pt x="144" y="33"/>
                  </a:cubicBezTo>
                  <a:cubicBezTo>
                    <a:pt x="99" y="64"/>
                    <a:pt x="62" y="120"/>
                    <a:pt x="38" y="190"/>
                  </a:cubicBezTo>
                  <a:cubicBezTo>
                    <a:pt x="34" y="203"/>
                    <a:pt x="46" y="207"/>
                    <a:pt x="54" y="206"/>
                  </a:cubicBezTo>
                  <a:cubicBezTo>
                    <a:pt x="101" y="203"/>
                    <a:pt x="156" y="215"/>
                    <a:pt x="168" y="219"/>
                  </a:cubicBezTo>
                  <a:cubicBezTo>
                    <a:pt x="172" y="220"/>
                    <a:pt x="174" y="224"/>
                    <a:pt x="172" y="227"/>
                  </a:cubicBezTo>
                  <a:cubicBezTo>
                    <a:pt x="171" y="231"/>
                    <a:pt x="167" y="233"/>
                    <a:pt x="164" y="232"/>
                  </a:cubicBezTo>
                  <a:cubicBezTo>
                    <a:pt x="150" y="227"/>
                    <a:pt x="94" y="217"/>
                    <a:pt x="50" y="221"/>
                  </a:cubicBezTo>
                  <a:cubicBezTo>
                    <a:pt x="35" y="222"/>
                    <a:pt x="26" y="230"/>
                    <a:pt x="22" y="250"/>
                  </a:cubicBezTo>
                  <a:cubicBezTo>
                    <a:pt x="19" y="262"/>
                    <a:pt x="17" y="274"/>
                    <a:pt x="16" y="287"/>
                  </a:cubicBezTo>
                  <a:cubicBezTo>
                    <a:pt x="0" y="396"/>
                    <a:pt x="9" y="537"/>
                    <a:pt x="59" y="627"/>
                  </a:cubicBezTo>
                  <a:cubicBezTo>
                    <a:pt x="66" y="640"/>
                    <a:pt x="78" y="641"/>
                    <a:pt x="90" y="639"/>
                  </a:cubicBezTo>
                  <a:cubicBezTo>
                    <a:pt x="119" y="631"/>
                    <a:pt x="172" y="610"/>
                    <a:pt x="195" y="597"/>
                  </a:cubicBezTo>
                  <a:cubicBezTo>
                    <a:pt x="198" y="595"/>
                    <a:pt x="202" y="596"/>
                    <a:pt x="204" y="599"/>
                  </a:cubicBezTo>
                  <a:cubicBezTo>
                    <a:pt x="206" y="602"/>
                    <a:pt x="205" y="607"/>
                    <a:pt x="202" y="609"/>
                  </a:cubicBezTo>
                  <a:cubicBezTo>
                    <a:pt x="183" y="620"/>
                    <a:pt x="131" y="643"/>
                    <a:pt x="97" y="651"/>
                  </a:cubicBezTo>
                  <a:cubicBezTo>
                    <a:pt x="87" y="654"/>
                    <a:pt x="82" y="662"/>
                    <a:pt x="92" y="672"/>
                  </a:cubicBezTo>
                  <a:cubicBezTo>
                    <a:pt x="117" y="697"/>
                    <a:pt x="148" y="712"/>
                    <a:pt x="182" y="714"/>
                  </a:cubicBezTo>
                  <a:cubicBezTo>
                    <a:pt x="257" y="719"/>
                    <a:pt x="311" y="708"/>
                    <a:pt x="342" y="680"/>
                  </a:cubicBezTo>
                  <a:cubicBezTo>
                    <a:pt x="367" y="658"/>
                    <a:pt x="379" y="627"/>
                    <a:pt x="382" y="583"/>
                  </a:cubicBezTo>
                  <a:cubicBezTo>
                    <a:pt x="384" y="544"/>
                    <a:pt x="376" y="509"/>
                    <a:pt x="367" y="473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86">
              <a:extLst>
                <a:ext uri="{FF2B5EF4-FFF2-40B4-BE49-F238E27FC236}">
                  <a16:creationId xmlns:a16="http://schemas.microsoft.com/office/drawing/2014/main" id="{1929DABE-B03A-F64E-A9A2-50EFB7706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797"/>
              <a:ext cx="133" cy="169"/>
            </a:xfrm>
            <a:custGeom>
              <a:avLst/>
              <a:gdLst>
                <a:gd name="T0" fmla="*/ 0 w 42"/>
                <a:gd name="T1" fmla="*/ 0 h 50"/>
                <a:gd name="T2" fmla="*/ 3430 w 42"/>
                <a:gd name="T3" fmla="*/ 6523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cubicBezTo>
                    <a:pt x="12" y="15"/>
                    <a:pt x="42" y="18"/>
                    <a:pt x="34" y="50"/>
                  </a:cubicBezTo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3D1E246F-B1AA-AC44-AA15-B7BC0D800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3185"/>
              <a:ext cx="70" cy="233"/>
            </a:xfrm>
            <a:custGeom>
              <a:avLst/>
              <a:gdLst>
                <a:gd name="T0" fmla="*/ 1123 w 22"/>
                <a:gd name="T1" fmla="*/ 0 h 69"/>
                <a:gd name="T2" fmla="*/ 0 w 22"/>
                <a:gd name="T3" fmla="*/ 8976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69">
                  <a:moveTo>
                    <a:pt x="11" y="0"/>
                  </a:moveTo>
                  <a:cubicBezTo>
                    <a:pt x="19" y="12"/>
                    <a:pt x="22" y="45"/>
                    <a:pt x="0" y="69"/>
                  </a:cubicBezTo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D61520D9-8651-F648-9AAA-49891EE5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929"/>
              <a:ext cx="203" cy="293"/>
            </a:xfrm>
            <a:custGeom>
              <a:avLst/>
              <a:gdLst>
                <a:gd name="T0" fmla="*/ 6379 w 64"/>
                <a:gd name="T1" fmla="*/ 0 h 87"/>
                <a:gd name="T2" fmla="*/ 2335 w 64"/>
                <a:gd name="T3" fmla="*/ 6567 h 87"/>
                <a:gd name="T4" fmla="*/ 0 w 64"/>
                <a:gd name="T5" fmla="*/ 11195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87">
                  <a:moveTo>
                    <a:pt x="63" y="0"/>
                  </a:moveTo>
                  <a:cubicBezTo>
                    <a:pt x="64" y="27"/>
                    <a:pt x="35" y="42"/>
                    <a:pt x="23" y="51"/>
                  </a:cubicBezTo>
                  <a:cubicBezTo>
                    <a:pt x="11" y="60"/>
                    <a:pt x="0" y="73"/>
                    <a:pt x="0" y="87"/>
                  </a:cubicBezTo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89">
              <a:extLst>
                <a:ext uri="{FF2B5EF4-FFF2-40B4-BE49-F238E27FC236}">
                  <a16:creationId xmlns:a16="http://schemas.microsoft.com/office/drawing/2014/main" id="{75697F72-3F2C-C04A-938E-E3255297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1601"/>
              <a:ext cx="51" cy="196"/>
            </a:xfrm>
            <a:custGeom>
              <a:avLst/>
              <a:gdLst>
                <a:gd name="T0" fmla="*/ 0 w 16"/>
                <a:gd name="T1" fmla="*/ 0 h 58"/>
                <a:gd name="T2" fmla="*/ 325 w 16"/>
                <a:gd name="T3" fmla="*/ 756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58">
                  <a:moveTo>
                    <a:pt x="0" y="0"/>
                  </a:moveTo>
                  <a:cubicBezTo>
                    <a:pt x="9" y="20"/>
                    <a:pt x="16" y="32"/>
                    <a:pt x="3" y="58"/>
                  </a:cubicBezTo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90">
              <a:extLst>
                <a:ext uri="{FF2B5EF4-FFF2-40B4-BE49-F238E27FC236}">
                  <a16:creationId xmlns:a16="http://schemas.microsoft.com/office/drawing/2014/main" id="{C10289ED-C047-7E4D-B2BB-B2225688A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3408"/>
              <a:ext cx="13" cy="10"/>
            </a:xfrm>
            <a:custGeom>
              <a:avLst/>
              <a:gdLst>
                <a:gd name="T0" fmla="*/ 0 w 4"/>
                <a:gd name="T1" fmla="*/ 0 h 3"/>
                <a:gd name="T2" fmla="*/ 445 w 4"/>
                <a:gd name="T3" fmla="*/ 36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2"/>
                    <a:pt x="4" y="3"/>
                  </a:cubicBezTo>
                </a:path>
              </a:pathLst>
            </a:custGeom>
            <a:noFill/>
            <a:ln w="15875" cap="rnd">
              <a:solidFill>
                <a:srgbClr val="FCE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91">
              <a:extLst>
                <a:ext uri="{FF2B5EF4-FFF2-40B4-BE49-F238E27FC236}">
                  <a16:creationId xmlns:a16="http://schemas.microsoft.com/office/drawing/2014/main" id="{F842A2B3-0CB9-0D46-A659-990F2BF6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395"/>
              <a:ext cx="16" cy="10"/>
            </a:xfrm>
            <a:custGeom>
              <a:avLst/>
              <a:gdLst>
                <a:gd name="T0" fmla="*/ 0 w 5"/>
                <a:gd name="T1" fmla="*/ 0 h 3"/>
                <a:gd name="T2" fmla="*/ 522 w 5"/>
                <a:gd name="T3" fmla="*/ 25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3"/>
                    <a:pt x="5" y="2"/>
                  </a:cubicBezTo>
                </a:path>
              </a:pathLst>
            </a:custGeom>
            <a:noFill/>
            <a:ln w="15875" cap="rnd">
              <a:solidFill>
                <a:srgbClr val="FCE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92">
              <a:extLst>
                <a:ext uri="{FF2B5EF4-FFF2-40B4-BE49-F238E27FC236}">
                  <a16:creationId xmlns:a16="http://schemas.microsoft.com/office/drawing/2014/main" id="{2408943B-975B-BC41-AC9A-4AB0C8FE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935"/>
              <a:ext cx="22" cy="24"/>
            </a:xfrm>
            <a:custGeom>
              <a:avLst/>
              <a:gdLst>
                <a:gd name="T0" fmla="*/ 682 w 7"/>
                <a:gd name="T1" fmla="*/ 963 h 7"/>
                <a:gd name="T2" fmla="*/ 0 w 7"/>
                <a:gd name="T3" fmla="*/ 566 h 7"/>
                <a:gd name="T4" fmla="*/ 594 w 7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5" y="6"/>
                    <a:pt x="2" y="5"/>
                    <a:pt x="0" y="4"/>
                  </a:cubicBezTo>
                  <a:cubicBezTo>
                    <a:pt x="1" y="2"/>
                    <a:pt x="3" y="0"/>
                    <a:pt x="6" y="0"/>
                  </a:cubicBezTo>
                </a:path>
              </a:pathLst>
            </a:custGeom>
            <a:noFill/>
            <a:ln w="15875" cap="rnd">
              <a:solidFill>
                <a:srgbClr val="FCE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93">
              <a:extLst>
                <a:ext uri="{FF2B5EF4-FFF2-40B4-BE49-F238E27FC236}">
                  <a16:creationId xmlns:a16="http://schemas.microsoft.com/office/drawing/2014/main" id="{29C22DDB-AC49-F942-9D38-8797C00C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206"/>
              <a:ext cx="35" cy="10"/>
            </a:xfrm>
            <a:custGeom>
              <a:avLst/>
              <a:gdLst>
                <a:gd name="T0" fmla="*/ 0 w 11"/>
                <a:gd name="T1" fmla="*/ 367 h 3"/>
                <a:gd name="T2" fmla="*/ 1123 w 1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4" y="2"/>
                    <a:pt x="8" y="1"/>
                    <a:pt x="11" y="0"/>
                  </a:cubicBezTo>
                </a:path>
              </a:pathLst>
            </a:custGeom>
            <a:noFill/>
            <a:ln w="15875" cap="rnd">
              <a:solidFill>
                <a:srgbClr val="FCE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94">
              <a:extLst>
                <a:ext uri="{FF2B5EF4-FFF2-40B4-BE49-F238E27FC236}">
                  <a16:creationId xmlns:a16="http://schemas.microsoft.com/office/drawing/2014/main" id="{23A360A8-8B76-EE42-9D80-4128DAFB5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1766"/>
              <a:ext cx="29" cy="27"/>
            </a:xfrm>
            <a:custGeom>
              <a:avLst/>
              <a:gdLst>
                <a:gd name="T0" fmla="*/ 635 w 9"/>
                <a:gd name="T1" fmla="*/ 1036 h 8"/>
                <a:gd name="T2" fmla="*/ 0 w 9"/>
                <a:gd name="T3" fmla="*/ 388 h 8"/>
                <a:gd name="T4" fmla="*/ 967 w 9"/>
                <a:gd name="T5" fmla="*/ 53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0" y="6"/>
                    <a:pt x="0" y="3"/>
                  </a:cubicBezTo>
                  <a:cubicBezTo>
                    <a:pt x="3" y="0"/>
                    <a:pt x="7" y="0"/>
                    <a:pt x="9" y="4"/>
                  </a:cubicBezTo>
                </a:path>
              </a:pathLst>
            </a:custGeom>
            <a:noFill/>
            <a:ln w="15875" cap="rnd">
              <a:solidFill>
                <a:srgbClr val="FCE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" name="Flèche vers la droite 75">
            <a:extLst>
              <a:ext uri="{FF2B5EF4-FFF2-40B4-BE49-F238E27FC236}">
                <a16:creationId xmlns:a16="http://schemas.microsoft.com/office/drawing/2014/main" id="{6C430359-1FC8-3245-A485-CD49174418F7}"/>
              </a:ext>
            </a:extLst>
          </p:cNvPr>
          <p:cNvSpPr/>
          <p:nvPr/>
        </p:nvSpPr>
        <p:spPr>
          <a:xfrm rot="7870839">
            <a:off x="4622582" y="4816717"/>
            <a:ext cx="620189" cy="328578"/>
          </a:xfrm>
          <a:prstGeom prst="rightArrow">
            <a:avLst>
              <a:gd name="adj1" fmla="val 528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773B507-C604-684B-A34A-80C95D3121D7}"/>
              </a:ext>
            </a:extLst>
          </p:cNvPr>
          <p:cNvSpPr txBox="1"/>
          <p:nvPr/>
        </p:nvSpPr>
        <p:spPr>
          <a:xfrm>
            <a:off x="6627005" y="4168660"/>
            <a:ext cx="99899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/>
              <a:t>Lactate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35C2588-9D5B-4A40-8DF2-F1650DE8026E}"/>
              </a:ext>
            </a:extLst>
          </p:cNvPr>
          <p:cNvGrpSpPr/>
          <p:nvPr/>
        </p:nvGrpSpPr>
        <p:grpSpPr>
          <a:xfrm>
            <a:off x="6618614" y="2763549"/>
            <a:ext cx="992401" cy="839345"/>
            <a:chOff x="6550293" y="7472282"/>
            <a:chExt cx="1534658" cy="1333051"/>
          </a:xfrm>
        </p:grpSpPr>
        <p:sp>
          <p:nvSpPr>
            <p:cNvPr id="11" name="Flèche courbée vers le haut 10">
              <a:extLst>
                <a:ext uri="{FF2B5EF4-FFF2-40B4-BE49-F238E27FC236}">
                  <a16:creationId xmlns:a16="http://schemas.microsoft.com/office/drawing/2014/main" id="{68044311-A5BA-5045-8283-78606C8FF28B}"/>
                </a:ext>
              </a:extLst>
            </p:cNvPr>
            <p:cNvSpPr/>
            <p:nvPr/>
          </p:nvSpPr>
          <p:spPr>
            <a:xfrm>
              <a:off x="6598995" y="8195733"/>
              <a:ext cx="1485956" cy="6096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1" name="Flèche courbée vers le haut 80">
              <a:extLst>
                <a:ext uri="{FF2B5EF4-FFF2-40B4-BE49-F238E27FC236}">
                  <a16:creationId xmlns:a16="http://schemas.microsoft.com/office/drawing/2014/main" id="{9D91DCD4-6A84-CF49-8883-D55CEB95DCC1}"/>
                </a:ext>
              </a:extLst>
            </p:cNvPr>
            <p:cNvSpPr/>
            <p:nvPr/>
          </p:nvSpPr>
          <p:spPr>
            <a:xfrm rot="10800000">
              <a:off x="6550293" y="7472282"/>
              <a:ext cx="1485956" cy="6096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82" name="Flèche vers la droite 81">
            <a:extLst>
              <a:ext uri="{FF2B5EF4-FFF2-40B4-BE49-F238E27FC236}">
                <a16:creationId xmlns:a16="http://schemas.microsoft.com/office/drawing/2014/main" id="{AC4E1EF4-47BB-2940-B119-F1FF401F0C0B}"/>
              </a:ext>
            </a:extLst>
          </p:cNvPr>
          <p:cNvSpPr/>
          <p:nvPr/>
        </p:nvSpPr>
        <p:spPr>
          <a:xfrm rot="16200000">
            <a:off x="6915514" y="3721314"/>
            <a:ext cx="405998" cy="328578"/>
          </a:xfrm>
          <a:prstGeom prst="rightArrow">
            <a:avLst>
              <a:gd name="adj1" fmla="val 50000"/>
              <a:gd name="adj2" fmla="val 4459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1317A51-BE59-7640-B73B-40EFAB965671}"/>
              </a:ext>
            </a:extLst>
          </p:cNvPr>
          <p:cNvSpPr txBox="1"/>
          <p:nvPr/>
        </p:nvSpPr>
        <p:spPr>
          <a:xfrm>
            <a:off x="6780816" y="2950302"/>
            <a:ext cx="6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TCA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9661E86E-D7C5-BC4A-9F42-AA3EB94F9799}"/>
              </a:ext>
            </a:extLst>
          </p:cNvPr>
          <p:cNvSpPr/>
          <p:nvPr/>
        </p:nvSpPr>
        <p:spPr>
          <a:xfrm>
            <a:off x="936245" y="3106271"/>
            <a:ext cx="3541625" cy="1552572"/>
          </a:xfrm>
          <a:custGeom>
            <a:avLst/>
            <a:gdLst>
              <a:gd name="connsiteX0" fmla="*/ 0 w 3630706"/>
              <a:gd name="connsiteY0" fmla="*/ 1855694 h 1855694"/>
              <a:gd name="connsiteX1" fmla="*/ 726141 w 3630706"/>
              <a:gd name="connsiteY1" fmla="*/ 363070 h 1855694"/>
              <a:gd name="connsiteX2" fmla="*/ 3630706 w 3630706"/>
              <a:gd name="connsiteY2" fmla="*/ 0 h 18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6" h="1855694">
                <a:moveTo>
                  <a:pt x="0" y="1855694"/>
                </a:moveTo>
                <a:cubicBezTo>
                  <a:pt x="60511" y="1264023"/>
                  <a:pt x="121023" y="672352"/>
                  <a:pt x="726141" y="363070"/>
                </a:cubicBezTo>
                <a:cubicBezTo>
                  <a:pt x="1331259" y="53788"/>
                  <a:pt x="2480982" y="26894"/>
                  <a:pt x="3630706" y="0"/>
                </a:cubicBezTo>
              </a:path>
            </a:pathLst>
          </a:custGeom>
          <a:noFill/>
          <a:ln w="57150"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FB69651-E767-FC4F-889C-932B5F3A76E3}"/>
              </a:ext>
            </a:extLst>
          </p:cNvPr>
          <p:cNvSpPr txBox="1"/>
          <p:nvPr/>
        </p:nvSpPr>
        <p:spPr>
          <a:xfrm>
            <a:off x="6173149" y="248206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</a:t>
            </a:r>
            <a:r>
              <a:rPr lang="fr-FR" b="1" baseline="-25000" dirty="0"/>
              <a:t>2</a:t>
            </a:r>
          </a:p>
        </p:txBody>
      </p:sp>
      <p:sp>
        <p:nvSpPr>
          <p:cNvPr id="77" name="Multiplication 76">
            <a:extLst>
              <a:ext uri="{FF2B5EF4-FFF2-40B4-BE49-F238E27FC236}">
                <a16:creationId xmlns:a16="http://schemas.microsoft.com/office/drawing/2014/main" id="{E84EC652-BBB0-BB48-B54B-40A2FC549873}"/>
              </a:ext>
            </a:extLst>
          </p:cNvPr>
          <p:cNvSpPr/>
          <p:nvPr/>
        </p:nvSpPr>
        <p:spPr>
          <a:xfrm>
            <a:off x="5706799" y="2302773"/>
            <a:ext cx="357783" cy="7136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DDB9E0A-5A37-6B4E-A804-A6B6A6ED6A6A}"/>
              </a:ext>
            </a:extLst>
          </p:cNvPr>
          <p:cNvSpPr txBox="1"/>
          <p:nvPr/>
        </p:nvSpPr>
        <p:spPr>
          <a:xfrm>
            <a:off x="5696407" y="245383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</a:t>
            </a:r>
            <a:r>
              <a:rPr lang="fr-FR" b="1" baseline="-25000" dirty="0"/>
              <a:t>2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B0D53DB-49B4-6C4C-B160-02024BE0CAD2}"/>
              </a:ext>
            </a:extLst>
          </p:cNvPr>
          <p:cNvSpPr txBox="1"/>
          <p:nvPr/>
        </p:nvSpPr>
        <p:spPr>
          <a:xfrm>
            <a:off x="76242" y="4817801"/>
            <a:ext cx="1976823" cy="646331"/>
          </a:xfrm>
          <a:prstGeom prst="rect">
            <a:avLst/>
          </a:prstGeom>
          <a:solidFill>
            <a:srgbClr val="00F9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Voie indirecte</a:t>
            </a:r>
          </a:p>
          <a:p>
            <a:pPr algn="ctr"/>
            <a:r>
              <a:rPr lang="fr-FR" b="1" dirty="0"/>
              <a:t>Du cycle de Cori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0321222D-BCD0-EF47-A215-FB159577AB20}"/>
              </a:ext>
            </a:extLst>
          </p:cNvPr>
          <p:cNvSpPr txBox="1"/>
          <p:nvPr/>
        </p:nvSpPr>
        <p:spPr>
          <a:xfrm>
            <a:off x="8095689" y="1797295"/>
            <a:ext cx="3603872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Oxydation:</a:t>
            </a:r>
          </a:p>
          <a:p>
            <a:pPr algn="ctr"/>
            <a:r>
              <a:rPr lang="fr-FR" b="1" dirty="0"/>
              <a:t>50%  du métabolisme du lactate</a:t>
            </a:r>
          </a:p>
        </p:txBody>
      </p:sp>
      <p:sp>
        <p:nvSpPr>
          <p:cNvPr id="88" name="Flèche vers la droite 87">
            <a:extLst>
              <a:ext uri="{FF2B5EF4-FFF2-40B4-BE49-F238E27FC236}">
                <a16:creationId xmlns:a16="http://schemas.microsoft.com/office/drawing/2014/main" id="{279D6AFC-57D5-4645-BED1-6DF3E972EA3F}"/>
              </a:ext>
            </a:extLst>
          </p:cNvPr>
          <p:cNvSpPr/>
          <p:nvPr/>
        </p:nvSpPr>
        <p:spPr>
          <a:xfrm>
            <a:off x="5690002" y="4218498"/>
            <a:ext cx="406084" cy="26563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3786E731-F4C7-A94E-B3F4-F79DEE9122CE}"/>
              </a:ext>
            </a:extLst>
          </p:cNvPr>
          <p:cNvSpPr/>
          <p:nvPr/>
        </p:nvSpPr>
        <p:spPr>
          <a:xfrm>
            <a:off x="3540511" y="4081917"/>
            <a:ext cx="531687" cy="416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Na/K</a:t>
            </a: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2D378800-D890-E24B-9CDF-3E6AF9056EA1}"/>
              </a:ext>
            </a:extLst>
          </p:cNvPr>
          <p:cNvCxnSpPr/>
          <p:nvPr/>
        </p:nvCxnSpPr>
        <p:spPr>
          <a:xfrm>
            <a:off x="3301209" y="4073491"/>
            <a:ext cx="947586" cy="12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202DF432-3D12-1049-9C88-31C08BA4AE82}"/>
              </a:ext>
            </a:extLst>
          </p:cNvPr>
          <p:cNvCxnSpPr/>
          <p:nvPr/>
        </p:nvCxnSpPr>
        <p:spPr>
          <a:xfrm>
            <a:off x="3269430" y="4517549"/>
            <a:ext cx="947586" cy="128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2078">
            <a:extLst>
              <a:ext uri="{FF2B5EF4-FFF2-40B4-BE49-F238E27FC236}">
                <a16:creationId xmlns:a16="http://schemas.microsoft.com/office/drawing/2014/main" id="{1471029D-F2BB-9B43-9066-F1624582B26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141990" y="4189229"/>
            <a:ext cx="284528" cy="334629"/>
            <a:chOff x="3141" y="817"/>
            <a:chExt cx="615" cy="738"/>
          </a:xfrm>
        </p:grpSpPr>
        <p:sp>
          <p:nvSpPr>
            <p:cNvPr id="94" name="Freeform 2079">
              <a:extLst>
                <a:ext uri="{FF2B5EF4-FFF2-40B4-BE49-F238E27FC236}">
                  <a16:creationId xmlns:a16="http://schemas.microsoft.com/office/drawing/2014/main" id="{E6802355-CC62-3343-BAC9-39D12DA1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828"/>
              <a:ext cx="211" cy="442"/>
            </a:xfrm>
            <a:custGeom>
              <a:avLst/>
              <a:gdLst>
                <a:gd name="T0" fmla="*/ 0 w 108"/>
                <a:gd name="T1" fmla="*/ 73 h 213"/>
                <a:gd name="T2" fmla="*/ 0 w 108"/>
                <a:gd name="T3" fmla="*/ 73 h 213"/>
                <a:gd name="T4" fmla="*/ 447 w 108"/>
                <a:gd name="T5" fmla="*/ 457 h 213"/>
                <a:gd name="T6" fmla="*/ 696 w 108"/>
                <a:gd name="T7" fmla="*/ 1214 h 213"/>
                <a:gd name="T8" fmla="*/ 664 w 108"/>
                <a:gd name="T9" fmla="*/ 1330 h 213"/>
                <a:gd name="T10" fmla="*/ 580 w 108"/>
                <a:gd name="T11" fmla="*/ 1546 h 213"/>
                <a:gd name="T12" fmla="*/ 752 w 108"/>
                <a:gd name="T13" fmla="*/ 1814 h 213"/>
                <a:gd name="T14" fmla="*/ 805 w 108"/>
                <a:gd name="T15" fmla="*/ 1903 h 213"/>
                <a:gd name="T16" fmla="*/ 805 w 108"/>
                <a:gd name="T17" fmla="*/ 724 h 213"/>
                <a:gd name="T18" fmla="*/ 0 w 108"/>
                <a:gd name="T19" fmla="*/ 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21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4" y="5"/>
                    <a:pt x="46" y="25"/>
                    <a:pt x="60" y="51"/>
                  </a:cubicBezTo>
                  <a:cubicBezTo>
                    <a:pt x="71" y="70"/>
                    <a:pt x="81" y="96"/>
                    <a:pt x="93" y="136"/>
                  </a:cubicBezTo>
                  <a:cubicBezTo>
                    <a:pt x="95" y="142"/>
                    <a:pt x="93" y="146"/>
                    <a:pt x="89" y="149"/>
                  </a:cubicBezTo>
                  <a:cubicBezTo>
                    <a:pt x="82" y="155"/>
                    <a:pt x="78" y="164"/>
                    <a:pt x="78" y="173"/>
                  </a:cubicBezTo>
                  <a:cubicBezTo>
                    <a:pt x="78" y="187"/>
                    <a:pt x="88" y="199"/>
                    <a:pt x="101" y="203"/>
                  </a:cubicBezTo>
                  <a:cubicBezTo>
                    <a:pt x="106" y="205"/>
                    <a:pt x="108" y="207"/>
                    <a:pt x="108" y="213"/>
                  </a:cubicBezTo>
                  <a:cubicBezTo>
                    <a:pt x="108" y="178"/>
                    <a:pt x="108" y="85"/>
                    <a:pt x="108" y="81"/>
                  </a:cubicBezTo>
                  <a:cubicBezTo>
                    <a:pt x="108" y="48"/>
                    <a:pt x="59" y="0"/>
                    <a:pt x="0" y="8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2080">
              <a:extLst>
                <a:ext uri="{FF2B5EF4-FFF2-40B4-BE49-F238E27FC236}">
                  <a16:creationId xmlns:a16="http://schemas.microsoft.com/office/drawing/2014/main" id="{9CA105EE-27AF-F149-B25B-26C0BDA8B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28"/>
              <a:ext cx="213" cy="442"/>
            </a:xfrm>
            <a:custGeom>
              <a:avLst/>
              <a:gdLst>
                <a:gd name="T0" fmla="*/ 61 w 109"/>
                <a:gd name="T1" fmla="*/ 1814 h 213"/>
                <a:gd name="T2" fmla="*/ 225 w 109"/>
                <a:gd name="T3" fmla="*/ 1546 h 213"/>
                <a:gd name="T4" fmla="*/ 149 w 109"/>
                <a:gd name="T5" fmla="*/ 1330 h 213"/>
                <a:gd name="T6" fmla="*/ 111 w 109"/>
                <a:gd name="T7" fmla="*/ 1214 h 213"/>
                <a:gd name="T8" fmla="*/ 360 w 109"/>
                <a:gd name="T9" fmla="*/ 457 h 213"/>
                <a:gd name="T10" fmla="*/ 813 w 109"/>
                <a:gd name="T11" fmla="*/ 73 h 213"/>
                <a:gd name="T12" fmla="*/ 813 w 109"/>
                <a:gd name="T13" fmla="*/ 73 h 213"/>
                <a:gd name="T14" fmla="*/ 0 w 109"/>
                <a:gd name="T15" fmla="*/ 724 h 213"/>
                <a:gd name="T16" fmla="*/ 8 w 109"/>
                <a:gd name="T17" fmla="*/ 1357 h 213"/>
                <a:gd name="T18" fmla="*/ 8 w 109"/>
                <a:gd name="T19" fmla="*/ 1903 h 213"/>
                <a:gd name="T20" fmla="*/ 61 w 109"/>
                <a:gd name="T21" fmla="*/ 1814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213">
                  <a:moveTo>
                    <a:pt x="8" y="203"/>
                  </a:moveTo>
                  <a:cubicBezTo>
                    <a:pt x="21" y="199"/>
                    <a:pt x="30" y="187"/>
                    <a:pt x="30" y="173"/>
                  </a:cubicBezTo>
                  <a:cubicBezTo>
                    <a:pt x="30" y="164"/>
                    <a:pt x="26" y="155"/>
                    <a:pt x="20" y="149"/>
                  </a:cubicBezTo>
                  <a:cubicBezTo>
                    <a:pt x="15" y="146"/>
                    <a:pt x="14" y="142"/>
                    <a:pt x="15" y="136"/>
                  </a:cubicBezTo>
                  <a:cubicBezTo>
                    <a:pt x="28" y="96"/>
                    <a:pt x="38" y="70"/>
                    <a:pt x="48" y="51"/>
                  </a:cubicBezTo>
                  <a:cubicBezTo>
                    <a:pt x="63" y="25"/>
                    <a:pt x="85" y="5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50" y="0"/>
                    <a:pt x="0" y="48"/>
                    <a:pt x="0" y="81"/>
                  </a:cubicBezTo>
                  <a:cubicBezTo>
                    <a:pt x="0" y="86"/>
                    <a:pt x="1" y="152"/>
                    <a:pt x="1" y="15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1" y="207"/>
                    <a:pt x="3" y="205"/>
                    <a:pt x="8" y="203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2081">
              <a:extLst>
                <a:ext uri="{FF2B5EF4-FFF2-40B4-BE49-F238E27FC236}">
                  <a16:creationId xmlns:a16="http://schemas.microsoft.com/office/drawing/2014/main" id="{C0F22D18-AC33-EC4D-8302-69E64C4FA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339"/>
              <a:ext cx="106" cy="212"/>
            </a:xfrm>
            <a:custGeom>
              <a:avLst/>
              <a:gdLst>
                <a:gd name="T0" fmla="*/ 204 w 54"/>
                <a:gd name="T1" fmla="*/ 457 h 102"/>
                <a:gd name="T2" fmla="*/ 212 w 54"/>
                <a:gd name="T3" fmla="*/ 0 h 102"/>
                <a:gd name="T4" fmla="*/ 196 w 54"/>
                <a:gd name="T5" fmla="*/ 8 h 102"/>
                <a:gd name="T6" fmla="*/ 196 w 54"/>
                <a:gd name="T7" fmla="*/ 457 h 102"/>
                <a:gd name="T8" fmla="*/ 0 w 54"/>
                <a:gd name="T9" fmla="*/ 917 h 102"/>
                <a:gd name="T10" fmla="*/ 0 w 54"/>
                <a:gd name="T11" fmla="*/ 917 h 102"/>
                <a:gd name="T12" fmla="*/ 196 w 54"/>
                <a:gd name="T13" fmla="*/ 881 h 102"/>
                <a:gd name="T14" fmla="*/ 408 w 54"/>
                <a:gd name="T15" fmla="*/ 917 h 102"/>
                <a:gd name="T16" fmla="*/ 408 w 54"/>
                <a:gd name="T17" fmla="*/ 917 h 102"/>
                <a:gd name="T18" fmla="*/ 204 w 54"/>
                <a:gd name="T19" fmla="*/ 45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02">
                  <a:moveTo>
                    <a:pt x="27" y="51"/>
                  </a:moveTo>
                  <a:cubicBezTo>
                    <a:pt x="27" y="51"/>
                    <a:pt x="28" y="3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4"/>
                    <a:pt x="26" y="51"/>
                    <a:pt x="26" y="51"/>
                  </a:cubicBezTo>
                  <a:cubicBezTo>
                    <a:pt x="26" y="76"/>
                    <a:pt x="18" y="9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0"/>
                    <a:pt x="18" y="98"/>
                    <a:pt x="26" y="98"/>
                  </a:cubicBezTo>
                  <a:cubicBezTo>
                    <a:pt x="35" y="98"/>
                    <a:pt x="46" y="100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36" y="97"/>
                    <a:pt x="27" y="76"/>
                    <a:pt x="27" y="51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2082">
              <a:extLst>
                <a:ext uri="{FF2B5EF4-FFF2-40B4-BE49-F238E27FC236}">
                  <a16:creationId xmlns:a16="http://schemas.microsoft.com/office/drawing/2014/main" id="{BBE0694C-44EB-E445-BB7F-5100F3428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817"/>
              <a:ext cx="306" cy="738"/>
            </a:xfrm>
            <a:custGeom>
              <a:avLst/>
              <a:gdLst>
                <a:gd name="T0" fmla="*/ 1109 w 157"/>
                <a:gd name="T1" fmla="*/ 1867 h 355"/>
                <a:gd name="T2" fmla="*/ 941 w 157"/>
                <a:gd name="T3" fmla="*/ 1599 h 355"/>
                <a:gd name="T4" fmla="*/ 1021 w 157"/>
                <a:gd name="T5" fmla="*/ 1382 h 355"/>
                <a:gd name="T6" fmla="*/ 1052 w 157"/>
                <a:gd name="T7" fmla="*/ 1266 h 355"/>
                <a:gd name="T8" fmla="*/ 805 w 157"/>
                <a:gd name="T9" fmla="*/ 501 h 355"/>
                <a:gd name="T10" fmla="*/ 220 w 157"/>
                <a:gd name="T11" fmla="*/ 189 h 355"/>
                <a:gd name="T12" fmla="*/ 259 w 157"/>
                <a:gd name="T13" fmla="*/ 1066 h 355"/>
                <a:gd name="T14" fmla="*/ 653 w 157"/>
                <a:gd name="T15" fmla="*/ 2640 h 355"/>
                <a:gd name="T16" fmla="*/ 897 w 157"/>
                <a:gd name="T17" fmla="*/ 3189 h 355"/>
                <a:gd name="T18" fmla="*/ 1162 w 157"/>
                <a:gd name="T19" fmla="*/ 2715 h 355"/>
                <a:gd name="T20" fmla="*/ 1162 w 157"/>
                <a:gd name="T21" fmla="*/ 1958 h 355"/>
                <a:gd name="T22" fmla="*/ 1109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150" y="208"/>
                  </a:moveTo>
                  <a:cubicBezTo>
                    <a:pt x="137" y="204"/>
                    <a:pt x="127" y="192"/>
                    <a:pt x="127" y="178"/>
                  </a:cubicBezTo>
                  <a:cubicBezTo>
                    <a:pt x="127" y="169"/>
                    <a:pt x="131" y="160"/>
                    <a:pt x="138" y="154"/>
                  </a:cubicBezTo>
                  <a:cubicBezTo>
                    <a:pt x="142" y="151"/>
                    <a:pt x="144" y="147"/>
                    <a:pt x="142" y="141"/>
                  </a:cubicBezTo>
                  <a:cubicBezTo>
                    <a:pt x="130" y="101"/>
                    <a:pt x="120" y="75"/>
                    <a:pt x="109" y="56"/>
                  </a:cubicBezTo>
                  <a:cubicBezTo>
                    <a:pt x="91" y="23"/>
                    <a:pt x="60" y="0"/>
                    <a:pt x="30" y="21"/>
                  </a:cubicBezTo>
                  <a:cubicBezTo>
                    <a:pt x="0" y="43"/>
                    <a:pt x="10" y="81"/>
                    <a:pt x="35" y="119"/>
                  </a:cubicBezTo>
                  <a:cubicBezTo>
                    <a:pt x="60" y="157"/>
                    <a:pt x="83" y="242"/>
                    <a:pt x="88" y="294"/>
                  </a:cubicBezTo>
                  <a:cubicBezTo>
                    <a:pt x="93" y="345"/>
                    <a:pt x="96" y="355"/>
                    <a:pt x="121" y="355"/>
                  </a:cubicBezTo>
                  <a:cubicBezTo>
                    <a:pt x="146" y="355"/>
                    <a:pt x="157" y="332"/>
                    <a:pt x="157" y="302"/>
                  </a:cubicBezTo>
                  <a:cubicBezTo>
                    <a:pt x="157" y="302"/>
                    <a:pt x="157" y="224"/>
                    <a:pt x="157" y="218"/>
                  </a:cubicBezTo>
                  <a:cubicBezTo>
                    <a:pt x="157" y="212"/>
                    <a:pt x="155" y="210"/>
                    <a:pt x="150" y="208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2083">
              <a:extLst>
                <a:ext uri="{FF2B5EF4-FFF2-40B4-BE49-F238E27FC236}">
                  <a16:creationId xmlns:a16="http://schemas.microsoft.com/office/drawing/2014/main" id="{AA1A39D4-0B99-AF41-AFC4-AEB4A284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17"/>
              <a:ext cx="307" cy="738"/>
            </a:xfrm>
            <a:custGeom>
              <a:avLst/>
              <a:gdLst>
                <a:gd name="T0" fmla="*/ 61 w 157"/>
                <a:gd name="T1" fmla="*/ 1867 h 355"/>
                <a:gd name="T2" fmla="*/ 225 w 157"/>
                <a:gd name="T3" fmla="*/ 1599 h 355"/>
                <a:gd name="T4" fmla="*/ 149 w 157"/>
                <a:gd name="T5" fmla="*/ 1382 h 355"/>
                <a:gd name="T6" fmla="*/ 111 w 157"/>
                <a:gd name="T7" fmla="*/ 1266 h 355"/>
                <a:gd name="T8" fmla="*/ 360 w 157"/>
                <a:gd name="T9" fmla="*/ 501 h 355"/>
                <a:gd name="T10" fmla="*/ 956 w 157"/>
                <a:gd name="T11" fmla="*/ 189 h 355"/>
                <a:gd name="T12" fmla="*/ 921 w 157"/>
                <a:gd name="T13" fmla="*/ 1066 h 355"/>
                <a:gd name="T14" fmla="*/ 524 w 157"/>
                <a:gd name="T15" fmla="*/ 2640 h 355"/>
                <a:gd name="T16" fmla="*/ 276 w 157"/>
                <a:gd name="T17" fmla="*/ 3189 h 355"/>
                <a:gd name="T18" fmla="*/ 0 w 157"/>
                <a:gd name="T19" fmla="*/ 2715 h 355"/>
                <a:gd name="T20" fmla="*/ 8 w 157"/>
                <a:gd name="T21" fmla="*/ 1958 h 355"/>
                <a:gd name="T22" fmla="*/ 61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8" y="208"/>
                  </a:moveTo>
                  <a:cubicBezTo>
                    <a:pt x="21" y="204"/>
                    <a:pt x="30" y="192"/>
                    <a:pt x="30" y="178"/>
                  </a:cubicBezTo>
                  <a:cubicBezTo>
                    <a:pt x="30" y="169"/>
                    <a:pt x="26" y="160"/>
                    <a:pt x="20" y="154"/>
                  </a:cubicBezTo>
                  <a:cubicBezTo>
                    <a:pt x="15" y="151"/>
                    <a:pt x="14" y="147"/>
                    <a:pt x="15" y="141"/>
                  </a:cubicBezTo>
                  <a:cubicBezTo>
                    <a:pt x="28" y="101"/>
                    <a:pt x="38" y="75"/>
                    <a:pt x="48" y="56"/>
                  </a:cubicBezTo>
                  <a:cubicBezTo>
                    <a:pt x="67" y="23"/>
                    <a:pt x="98" y="0"/>
                    <a:pt x="128" y="21"/>
                  </a:cubicBezTo>
                  <a:cubicBezTo>
                    <a:pt x="157" y="43"/>
                    <a:pt x="147" y="81"/>
                    <a:pt x="123" y="119"/>
                  </a:cubicBezTo>
                  <a:cubicBezTo>
                    <a:pt x="98" y="157"/>
                    <a:pt x="75" y="242"/>
                    <a:pt x="70" y="294"/>
                  </a:cubicBezTo>
                  <a:cubicBezTo>
                    <a:pt x="65" y="345"/>
                    <a:pt x="62" y="355"/>
                    <a:pt x="37" y="355"/>
                  </a:cubicBezTo>
                  <a:cubicBezTo>
                    <a:pt x="12" y="355"/>
                    <a:pt x="0" y="332"/>
                    <a:pt x="0" y="302"/>
                  </a:cubicBezTo>
                  <a:cubicBezTo>
                    <a:pt x="0" y="302"/>
                    <a:pt x="1" y="224"/>
                    <a:pt x="1" y="218"/>
                  </a:cubicBezTo>
                  <a:cubicBezTo>
                    <a:pt x="1" y="212"/>
                    <a:pt x="3" y="210"/>
                    <a:pt x="8" y="208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2084">
              <a:extLst>
                <a:ext uri="{FF2B5EF4-FFF2-40B4-BE49-F238E27FC236}">
                  <a16:creationId xmlns:a16="http://schemas.microsoft.com/office/drawing/2014/main" id="{92A00A05-479F-8341-A248-A66395C37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850"/>
              <a:ext cx="213" cy="699"/>
            </a:xfrm>
            <a:custGeom>
              <a:avLst/>
              <a:gdLst>
                <a:gd name="T0" fmla="*/ 784 w 109"/>
                <a:gd name="T1" fmla="*/ 3000 h 336"/>
                <a:gd name="T2" fmla="*/ 717 w 109"/>
                <a:gd name="T3" fmla="*/ 2467 h 336"/>
                <a:gd name="T4" fmla="*/ 389 w 109"/>
                <a:gd name="T5" fmla="*/ 917 h 336"/>
                <a:gd name="T6" fmla="*/ 381 w 109"/>
                <a:gd name="T7" fmla="*/ 17 h 336"/>
                <a:gd name="T8" fmla="*/ 225 w 109"/>
                <a:gd name="T9" fmla="*/ 73 h 336"/>
                <a:gd name="T10" fmla="*/ 260 w 109"/>
                <a:gd name="T11" fmla="*/ 926 h 336"/>
                <a:gd name="T12" fmla="*/ 657 w 109"/>
                <a:gd name="T13" fmla="*/ 2501 h 336"/>
                <a:gd name="T14" fmla="*/ 784 w 109"/>
                <a:gd name="T15" fmla="*/ 3000 h 336"/>
                <a:gd name="T16" fmla="*/ 784 w 109"/>
                <a:gd name="T17" fmla="*/ 300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336">
                  <a:moveTo>
                    <a:pt x="105" y="333"/>
                  </a:moveTo>
                  <a:cubicBezTo>
                    <a:pt x="94" y="326"/>
                    <a:pt x="99" y="306"/>
                    <a:pt x="96" y="274"/>
                  </a:cubicBezTo>
                  <a:cubicBezTo>
                    <a:pt x="91" y="222"/>
                    <a:pt x="77" y="140"/>
                    <a:pt x="52" y="102"/>
                  </a:cubicBezTo>
                  <a:cubicBezTo>
                    <a:pt x="27" y="64"/>
                    <a:pt x="14" y="10"/>
                    <a:pt x="51" y="2"/>
                  </a:cubicBezTo>
                  <a:cubicBezTo>
                    <a:pt x="46" y="0"/>
                    <a:pt x="36" y="3"/>
                    <a:pt x="30" y="8"/>
                  </a:cubicBezTo>
                  <a:cubicBezTo>
                    <a:pt x="0" y="29"/>
                    <a:pt x="10" y="65"/>
                    <a:pt x="35" y="103"/>
                  </a:cubicBezTo>
                  <a:cubicBezTo>
                    <a:pt x="60" y="141"/>
                    <a:pt x="83" y="226"/>
                    <a:pt x="88" y="278"/>
                  </a:cubicBezTo>
                  <a:cubicBezTo>
                    <a:pt x="92" y="318"/>
                    <a:pt x="93" y="330"/>
                    <a:pt x="105" y="333"/>
                  </a:cubicBezTo>
                  <a:cubicBezTo>
                    <a:pt x="108" y="334"/>
                    <a:pt x="109" y="336"/>
                    <a:pt x="105" y="333"/>
                  </a:cubicBezTo>
                  <a:close/>
                </a:path>
              </a:pathLst>
            </a:custGeom>
            <a:solidFill>
              <a:srgbClr val="FC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2085">
              <a:extLst>
                <a:ext uri="{FF2B5EF4-FFF2-40B4-BE49-F238E27FC236}">
                  <a16:creationId xmlns:a16="http://schemas.microsoft.com/office/drawing/2014/main" id="{BD278AE2-E76E-634E-8214-8E45A9F6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857"/>
              <a:ext cx="170" cy="685"/>
            </a:xfrm>
            <a:custGeom>
              <a:avLst/>
              <a:gdLst>
                <a:gd name="T0" fmla="*/ 580 w 87"/>
                <a:gd name="T1" fmla="*/ 1719 h 330"/>
                <a:gd name="T2" fmla="*/ 416 w 87"/>
                <a:gd name="T3" fmla="*/ 1422 h 330"/>
                <a:gd name="T4" fmla="*/ 492 w 87"/>
                <a:gd name="T5" fmla="*/ 1206 h 330"/>
                <a:gd name="T6" fmla="*/ 531 w 87"/>
                <a:gd name="T7" fmla="*/ 1090 h 330"/>
                <a:gd name="T8" fmla="*/ 291 w 87"/>
                <a:gd name="T9" fmla="*/ 332 h 330"/>
                <a:gd name="T10" fmla="*/ 0 w 87"/>
                <a:gd name="T11" fmla="*/ 0 h 330"/>
                <a:gd name="T12" fmla="*/ 203 w 87"/>
                <a:gd name="T13" fmla="*/ 268 h 330"/>
                <a:gd name="T14" fmla="*/ 381 w 87"/>
                <a:gd name="T15" fmla="*/ 897 h 330"/>
                <a:gd name="T16" fmla="*/ 408 w 87"/>
                <a:gd name="T17" fmla="*/ 1198 h 330"/>
                <a:gd name="T18" fmla="*/ 352 w 87"/>
                <a:gd name="T19" fmla="*/ 1422 h 330"/>
                <a:gd name="T20" fmla="*/ 477 w 87"/>
                <a:gd name="T21" fmla="*/ 1779 h 330"/>
                <a:gd name="T22" fmla="*/ 569 w 87"/>
                <a:gd name="T23" fmla="*/ 2038 h 330"/>
                <a:gd name="T24" fmla="*/ 604 w 87"/>
                <a:gd name="T25" fmla="*/ 2520 h 330"/>
                <a:gd name="T26" fmla="*/ 477 w 87"/>
                <a:gd name="T27" fmla="*/ 2952 h 330"/>
                <a:gd name="T28" fmla="*/ 649 w 87"/>
                <a:gd name="T29" fmla="*/ 2528 h 330"/>
                <a:gd name="T30" fmla="*/ 633 w 87"/>
                <a:gd name="T31" fmla="*/ 1814 h 330"/>
                <a:gd name="T32" fmla="*/ 580 w 87"/>
                <a:gd name="T33" fmla="*/ 1719 h 3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330">
                  <a:moveTo>
                    <a:pt x="78" y="192"/>
                  </a:moveTo>
                  <a:cubicBezTo>
                    <a:pt x="65" y="188"/>
                    <a:pt x="56" y="173"/>
                    <a:pt x="56" y="159"/>
                  </a:cubicBezTo>
                  <a:cubicBezTo>
                    <a:pt x="56" y="150"/>
                    <a:pt x="60" y="141"/>
                    <a:pt x="66" y="135"/>
                  </a:cubicBezTo>
                  <a:cubicBezTo>
                    <a:pt x="70" y="132"/>
                    <a:pt x="72" y="128"/>
                    <a:pt x="71" y="122"/>
                  </a:cubicBezTo>
                  <a:cubicBezTo>
                    <a:pt x="58" y="82"/>
                    <a:pt x="49" y="56"/>
                    <a:pt x="39" y="37"/>
                  </a:cubicBezTo>
                  <a:cubicBezTo>
                    <a:pt x="29" y="19"/>
                    <a:pt x="15" y="6"/>
                    <a:pt x="0" y="0"/>
                  </a:cubicBezTo>
                  <a:cubicBezTo>
                    <a:pt x="9" y="6"/>
                    <a:pt x="17" y="11"/>
                    <a:pt x="27" y="30"/>
                  </a:cubicBezTo>
                  <a:cubicBezTo>
                    <a:pt x="36" y="47"/>
                    <a:pt x="40" y="64"/>
                    <a:pt x="51" y="100"/>
                  </a:cubicBezTo>
                  <a:cubicBezTo>
                    <a:pt x="55" y="111"/>
                    <a:pt x="61" y="124"/>
                    <a:pt x="55" y="134"/>
                  </a:cubicBezTo>
                  <a:cubicBezTo>
                    <a:pt x="51" y="141"/>
                    <a:pt x="47" y="147"/>
                    <a:pt x="47" y="159"/>
                  </a:cubicBezTo>
                  <a:cubicBezTo>
                    <a:pt x="47" y="181"/>
                    <a:pt x="55" y="192"/>
                    <a:pt x="64" y="199"/>
                  </a:cubicBezTo>
                  <a:cubicBezTo>
                    <a:pt x="73" y="204"/>
                    <a:pt x="75" y="217"/>
                    <a:pt x="76" y="228"/>
                  </a:cubicBezTo>
                  <a:cubicBezTo>
                    <a:pt x="76" y="257"/>
                    <a:pt x="81" y="282"/>
                    <a:pt x="81" y="282"/>
                  </a:cubicBezTo>
                  <a:cubicBezTo>
                    <a:pt x="81" y="302"/>
                    <a:pt x="79" y="320"/>
                    <a:pt x="64" y="330"/>
                  </a:cubicBezTo>
                  <a:cubicBezTo>
                    <a:pt x="79" y="323"/>
                    <a:pt x="87" y="306"/>
                    <a:pt x="87" y="283"/>
                  </a:cubicBezTo>
                  <a:cubicBezTo>
                    <a:pt x="87" y="283"/>
                    <a:pt x="85" y="209"/>
                    <a:pt x="85" y="203"/>
                  </a:cubicBezTo>
                  <a:cubicBezTo>
                    <a:pt x="85" y="197"/>
                    <a:pt x="83" y="194"/>
                    <a:pt x="78" y="192"/>
                  </a:cubicBezTo>
                  <a:close/>
                </a:path>
              </a:pathLst>
            </a:custGeom>
            <a:solidFill>
              <a:srgbClr val="E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2086">
              <a:extLst>
                <a:ext uri="{FF2B5EF4-FFF2-40B4-BE49-F238E27FC236}">
                  <a16:creationId xmlns:a16="http://schemas.microsoft.com/office/drawing/2014/main" id="{08ABBE62-0FDB-504D-BA03-227FFCCC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867"/>
              <a:ext cx="137" cy="378"/>
            </a:xfrm>
            <a:custGeom>
              <a:avLst/>
              <a:gdLst>
                <a:gd name="T0" fmla="*/ 525 w 70"/>
                <a:gd name="T1" fmla="*/ 1630 h 182"/>
                <a:gd name="T2" fmla="*/ 264 w 70"/>
                <a:gd name="T3" fmla="*/ 849 h 182"/>
                <a:gd name="T4" fmla="*/ 225 w 70"/>
                <a:gd name="T5" fmla="*/ 0 h 182"/>
                <a:gd name="T6" fmla="*/ 196 w 70"/>
                <a:gd name="T7" fmla="*/ 609 h 182"/>
                <a:gd name="T8" fmla="*/ 525 w 70"/>
                <a:gd name="T9" fmla="*/ 163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2">
                  <a:moveTo>
                    <a:pt x="70" y="182"/>
                  </a:moveTo>
                  <a:cubicBezTo>
                    <a:pt x="61" y="148"/>
                    <a:pt x="48" y="115"/>
                    <a:pt x="35" y="95"/>
                  </a:cubicBezTo>
                  <a:cubicBezTo>
                    <a:pt x="10" y="57"/>
                    <a:pt x="0" y="21"/>
                    <a:pt x="30" y="0"/>
                  </a:cubicBezTo>
                  <a:cubicBezTo>
                    <a:pt x="19" y="8"/>
                    <a:pt x="12" y="40"/>
                    <a:pt x="26" y="68"/>
                  </a:cubicBezTo>
                  <a:cubicBezTo>
                    <a:pt x="39" y="96"/>
                    <a:pt x="56" y="125"/>
                    <a:pt x="7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2087">
              <a:extLst>
                <a:ext uri="{FF2B5EF4-FFF2-40B4-BE49-F238E27FC236}">
                  <a16:creationId xmlns:a16="http://schemas.microsoft.com/office/drawing/2014/main" id="{CC9DD364-1E28-7A4A-B544-A05255CD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850"/>
              <a:ext cx="213" cy="699"/>
            </a:xfrm>
            <a:custGeom>
              <a:avLst/>
              <a:gdLst>
                <a:gd name="T0" fmla="*/ 31 w 109"/>
                <a:gd name="T1" fmla="*/ 3000 h 336"/>
                <a:gd name="T2" fmla="*/ 96 w 109"/>
                <a:gd name="T3" fmla="*/ 2467 h 336"/>
                <a:gd name="T4" fmla="*/ 424 w 109"/>
                <a:gd name="T5" fmla="*/ 917 h 336"/>
                <a:gd name="T6" fmla="*/ 432 w 109"/>
                <a:gd name="T7" fmla="*/ 17 h 336"/>
                <a:gd name="T8" fmla="*/ 596 w 109"/>
                <a:gd name="T9" fmla="*/ 73 h 336"/>
                <a:gd name="T10" fmla="*/ 553 w 109"/>
                <a:gd name="T11" fmla="*/ 926 h 336"/>
                <a:gd name="T12" fmla="*/ 156 w 109"/>
                <a:gd name="T13" fmla="*/ 2501 h 336"/>
                <a:gd name="T14" fmla="*/ 31 w 109"/>
                <a:gd name="T15" fmla="*/ 3000 h 336"/>
                <a:gd name="T16" fmla="*/ 31 w 109"/>
                <a:gd name="T17" fmla="*/ 300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336">
                  <a:moveTo>
                    <a:pt x="4" y="333"/>
                  </a:moveTo>
                  <a:cubicBezTo>
                    <a:pt x="15" y="326"/>
                    <a:pt x="10" y="306"/>
                    <a:pt x="13" y="274"/>
                  </a:cubicBezTo>
                  <a:cubicBezTo>
                    <a:pt x="18" y="222"/>
                    <a:pt x="32" y="140"/>
                    <a:pt x="57" y="102"/>
                  </a:cubicBezTo>
                  <a:cubicBezTo>
                    <a:pt x="82" y="64"/>
                    <a:pt x="96" y="10"/>
                    <a:pt x="58" y="2"/>
                  </a:cubicBezTo>
                  <a:cubicBezTo>
                    <a:pt x="63" y="0"/>
                    <a:pt x="74" y="3"/>
                    <a:pt x="80" y="8"/>
                  </a:cubicBezTo>
                  <a:cubicBezTo>
                    <a:pt x="109" y="29"/>
                    <a:pt x="99" y="65"/>
                    <a:pt x="74" y="103"/>
                  </a:cubicBezTo>
                  <a:cubicBezTo>
                    <a:pt x="49" y="141"/>
                    <a:pt x="26" y="226"/>
                    <a:pt x="21" y="278"/>
                  </a:cubicBezTo>
                  <a:cubicBezTo>
                    <a:pt x="17" y="318"/>
                    <a:pt x="16" y="330"/>
                    <a:pt x="4" y="333"/>
                  </a:cubicBezTo>
                  <a:cubicBezTo>
                    <a:pt x="1" y="334"/>
                    <a:pt x="0" y="336"/>
                    <a:pt x="4" y="333"/>
                  </a:cubicBezTo>
                  <a:close/>
                </a:path>
              </a:pathLst>
            </a:custGeom>
            <a:solidFill>
              <a:srgbClr val="E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2088">
              <a:extLst>
                <a:ext uri="{FF2B5EF4-FFF2-40B4-BE49-F238E27FC236}">
                  <a16:creationId xmlns:a16="http://schemas.microsoft.com/office/drawing/2014/main" id="{6584C7D6-DC06-7945-BA2E-2FC1A5D6A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57"/>
              <a:ext cx="168" cy="685"/>
            </a:xfrm>
            <a:custGeom>
              <a:avLst/>
              <a:gdLst>
                <a:gd name="T0" fmla="*/ 61 w 86"/>
                <a:gd name="T1" fmla="*/ 1719 h 330"/>
                <a:gd name="T2" fmla="*/ 225 w 86"/>
                <a:gd name="T3" fmla="*/ 1422 h 330"/>
                <a:gd name="T4" fmla="*/ 148 w 86"/>
                <a:gd name="T5" fmla="*/ 1206 h 330"/>
                <a:gd name="T6" fmla="*/ 111 w 86"/>
                <a:gd name="T7" fmla="*/ 1090 h 330"/>
                <a:gd name="T8" fmla="*/ 352 w 86"/>
                <a:gd name="T9" fmla="*/ 332 h 330"/>
                <a:gd name="T10" fmla="*/ 641 w 86"/>
                <a:gd name="T11" fmla="*/ 0 h 330"/>
                <a:gd name="T12" fmla="*/ 440 w 86"/>
                <a:gd name="T13" fmla="*/ 268 h 330"/>
                <a:gd name="T14" fmla="*/ 260 w 86"/>
                <a:gd name="T15" fmla="*/ 897 h 330"/>
                <a:gd name="T16" fmla="*/ 232 w 86"/>
                <a:gd name="T17" fmla="*/ 1198 h 330"/>
                <a:gd name="T18" fmla="*/ 289 w 86"/>
                <a:gd name="T19" fmla="*/ 1422 h 330"/>
                <a:gd name="T20" fmla="*/ 164 w 86"/>
                <a:gd name="T21" fmla="*/ 1779 h 330"/>
                <a:gd name="T22" fmla="*/ 80 w 86"/>
                <a:gd name="T23" fmla="*/ 2038 h 330"/>
                <a:gd name="T24" fmla="*/ 45 w 86"/>
                <a:gd name="T25" fmla="*/ 2520 h 330"/>
                <a:gd name="T26" fmla="*/ 164 w 86"/>
                <a:gd name="T27" fmla="*/ 2952 h 330"/>
                <a:gd name="T28" fmla="*/ 0 w 86"/>
                <a:gd name="T29" fmla="*/ 2528 h 330"/>
                <a:gd name="T30" fmla="*/ 8 w 86"/>
                <a:gd name="T31" fmla="*/ 1814 h 330"/>
                <a:gd name="T32" fmla="*/ 61 w 86"/>
                <a:gd name="T33" fmla="*/ 1719 h 3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330">
                  <a:moveTo>
                    <a:pt x="8" y="192"/>
                  </a:moveTo>
                  <a:cubicBezTo>
                    <a:pt x="21" y="188"/>
                    <a:pt x="30" y="173"/>
                    <a:pt x="30" y="159"/>
                  </a:cubicBezTo>
                  <a:cubicBezTo>
                    <a:pt x="30" y="150"/>
                    <a:pt x="26" y="141"/>
                    <a:pt x="20" y="135"/>
                  </a:cubicBezTo>
                  <a:cubicBezTo>
                    <a:pt x="16" y="132"/>
                    <a:pt x="14" y="128"/>
                    <a:pt x="15" y="122"/>
                  </a:cubicBezTo>
                  <a:cubicBezTo>
                    <a:pt x="28" y="82"/>
                    <a:pt x="37" y="56"/>
                    <a:pt x="47" y="37"/>
                  </a:cubicBezTo>
                  <a:cubicBezTo>
                    <a:pt x="58" y="19"/>
                    <a:pt x="71" y="6"/>
                    <a:pt x="86" y="0"/>
                  </a:cubicBezTo>
                  <a:cubicBezTo>
                    <a:pt x="77" y="6"/>
                    <a:pt x="69" y="11"/>
                    <a:pt x="59" y="30"/>
                  </a:cubicBezTo>
                  <a:cubicBezTo>
                    <a:pt x="50" y="47"/>
                    <a:pt x="47" y="64"/>
                    <a:pt x="35" y="100"/>
                  </a:cubicBezTo>
                  <a:cubicBezTo>
                    <a:pt x="32" y="111"/>
                    <a:pt x="25" y="124"/>
                    <a:pt x="31" y="134"/>
                  </a:cubicBezTo>
                  <a:cubicBezTo>
                    <a:pt x="35" y="141"/>
                    <a:pt x="39" y="147"/>
                    <a:pt x="39" y="159"/>
                  </a:cubicBezTo>
                  <a:cubicBezTo>
                    <a:pt x="39" y="181"/>
                    <a:pt x="31" y="192"/>
                    <a:pt x="22" y="199"/>
                  </a:cubicBezTo>
                  <a:cubicBezTo>
                    <a:pt x="14" y="204"/>
                    <a:pt x="11" y="217"/>
                    <a:pt x="11" y="228"/>
                  </a:cubicBezTo>
                  <a:cubicBezTo>
                    <a:pt x="10" y="257"/>
                    <a:pt x="6" y="282"/>
                    <a:pt x="6" y="282"/>
                  </a:cubicBezTo>
                  <a:cubicBezTo>
                    <a:pt x="6" y="302"/>
                    <a:pt x="8" y="320"/>
                    <a:pt x="22" y="330"/>
                  </a:cubicBezTo>
                  <a:cubicBezTo>
                    <a:pt x="7" y="323"/>
                    <a:pt x="0" y="306"/>
                    <a:pt x="0" y="283"/>
                  </a:cubicBezTo>
                  <a:cubicBezTo>
                    <a:pt x="0" y="283"/>
                    <a:pt x="1" y="209"/>
                    <a:pt x="1" y="203"/>
                  </a:cubicBezTo>
                  <a:cubicBezTo>
                    <a:pt x="1" y="197"/>
                    <a:pt x="3" y="194"/>
                    <a:pt x="8" y="192"/>
                  </a:cubicBezTo>
                  <a:close/>
                </a:path>
              </a:pathLst>
            </a:custGeom>
            <a:solidFill>
              <a:srgbClr val="FC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2089">
              <a:extLst>
                <a:ext uri="{FF2B5EF4-FFF2-40B4-BE49-F238E27FC236}">
                  <a16:creationId xmlns:a16="http://schemas.microsoft.com/office/drawing/2014/main" id="{4A5BC8CC-B58B-5640-9C4C-73BCC2924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867"/>
              <a:ext cx="137" cy="378"/>
            </a:xfrm>
            <a:custGeom>
              <a:avLst/>
              <a:gdLst>
                <a:gd name="T0" fmla="*/ 0 w 70"/>
                <a:gd name="T1" fmla="*/ 1630 h 182"/>
                <a:gd name="T2" fmla="*/ 264 w 70"/>
                <a:gd name="T3" fmla="*/ 849 h 182"/>
                <a:gd name="T4" fmla="*/ 307 w 70"/>
                <a:gd name="T5" fmla="*/ 0 h 182"/>
                <a:gd name="T6" fmla="*/ 329 w 70"/>
                <a:gd name="T7" fmla="*/ 609 h 182"/>
                <a:gd name="T8" fmla="*/ 0 w 70"/>
                <a:gd name="T9" fmla="*/ 163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2">
                  <a:moveTo>
                    <a:pt x="0" y="182"/>
                  </a:moveTo>
                  <a:cubicBezTo>
                    <a:pt x="9" y="148"/>
                    <a:pt x="22" y="115"/>
                    <a:pt x="35" y="95"/>
                  </a:cubicBezTo>
                  <a:cubicBezTo>
                    <a:pt x="60" y="57"/>
                    <a:pt x="70" y="21"/>
                    <a:pt x="41" y="0"/>
                  </a:cubicBezTo>
                  <a:cubicBezTo>
                    <a:pt x="51" y="8"/>
                    <a:pt x="58" y="40"/>
                    <a:pt x="44" y="68"/>
                  </a:cubicBezTo>
                  <a:cubicBezTo>
                    <a:pt x="31" y="96"/>
                    <a:pt x="14" y="125"/>
                    <a:pt x="0" y="182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2090">
              <a:extLst>
                <a:ext uri="{FF2B5EF4-FFF2-40B4-BE49-F238E27FC236}">
                  <a16:creationId xmlns:a16="http://schemas.microsoft.com/office/drawing/2014/main" id="{0BFC7ED0-D491-314B-9714-6692E0609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110"/>
              <a:ext cx="68" cy="335"/>
            </a:xfrm>
            <a:custGeom>
              <a:avLst/>
              <a:gdLst>
                <a:gd name="T0" fmla="*/ 256 w 35"/>
                <a:gd name="T1" fmla="*/ 1450 h 161"/>
                <a:gd name="T2" fmla="*/ 241 w 35"/>
                <a:gd name="T3" fmla="*/ 732 h 161"/>
                <a:gd name="T4" fmla="*/ 192 w 35"/>
                <a:gd name="T5" fmla="*/ 633 h 161"/>
                <a:gd name="T6" fmla="*/ 31 w 35"/>
                <a:gd name="T7" fmla="*/ 333 h 161"/>
                <a:gd name="T8" fmla="*/ 101 w 35"/>
                <a:gd name="T9" fmla="*/ 117 h 161"/>
                <a:gd name="T10" fmla="*/ 140 w 35"/>
                <a:gd name="T11" fmla="*/ 0 h 161"/>
                <a:gd name="T12" fmla="*/ 80 w 35"/>
                <a:gd name="T13" fmla="*/ 125 h 161"/>
                <a:gd name="T14" fmla="*/ 0 w 35"/>
                <a:gd name="T15" fmla="*/ 341 h 161"/>
                <a:gd name="T16" fmla="*/ 124 w 35"/>
                <a:gd name="T17" fmla="*/ 633 h 161"/>
                <a:gd name="T18" fmla="*/ 227 w 35"/>
                <a:gd name="T19" fmla="*/ 784 h 161"/>
                <a:gd name="T20" fmla="*/ 256 w 35"/>
                <a:gd name="T21" fmla="*/ 145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161">
                  <a:moveTo>
                    <a:pt x="35" y="161"/>
                  </a:moveTo>
                  <a:cubicBezTo>
                    <a:pt x="35" y="161"/>
                    <a:pt x="33" y="87"/>
                    <a:pt x="33" y="81"/>
                  </a:cubicBezTo>
                  <a:cubicBezTo>
                    <a:pt x="33" y="75"/>
                    <a:pt x="31" y="72"/>
                    <a:pt x="26" y="70"/>
                  </a:cubicBezTo>
                  <a:cubicBezTo>
                    <a:pt x="13" y="66"/>
                    <a:pt x="4" y="51"/>
                    <a:pt x="4" y="37"/>
                  </a:cubicBezTo>
                  <a:cubicBezTo>
                    <a:pt x="4" y="28"/>
                    <a:pt x="8" y="19"/>
                    <a:pt x="14" y="13"/>
                  </a:cubicBezTo>
                  <a:cubicBezTo>
                    <a:pt x="18" y="10"/>
                    <a:pt x="20" y="6"/>
                    <a:pt x="19" y="0"/>
                  </a:cubicBezTo>
                  <a:cubicBezTo>
                    <a:pt x="19" y="3"/>
                    <a:pt x="17" y="7"/>
                    <a:pt x="11" y="14"/>
                  </a:cubicBezTo>
                  <a:cubicBezTo>
                    <a:pt x="4" y="21"/>
                    <a:pt x="0" y="27"/>
                    <a:pt x="0" y="38"/>
                  </a:cubicBezTo>
                  <a:cubicBezTo>
                    <a:pt x="0" y="49"/>
                    <a:pt x="7" y="65"/>
                    <a:pt x="17" y="70"/>
                  </a:cubicBezTo>
                  <a:cubicBezTo>
                    <a:pt x="27" y="75"/>
                    <a:pt x="31" y="79"/>
                    <a:pt x="31" y="87"/>
                  </a:cubicBezTo>
                  <a:cubicBezTo>
                    <a:pt x="32" y="95"/>
                    <a:pt x="35" y="161"/>
                    <a:pt x="35" y="161"/>
                  </a:cubicBezTo>
                  <a:close/>
                </a:path>
              </a:pathLst>
            </a:custGeom>
            <a:solidFill>
              <a:srgbClr val="E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2091">
              <a:extLst>
                <a:ext uri="{FF2B5EF4-FFF2-40B4-BE49-F238E27FC236}">
                  <a16:creationId xmlns:a16="http://schemas.microsoft.com/office/drawing/2014/main" id="{06246944-86B6-DB4C-82C1-0DD9E9CA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137"/>
              <a:ext cx="72" cy="308"/>
            </a:xfrm>
            <a:custGeom>
              <a:avLst/>
              <a:gdLst>
                <a:gd name="T0" fmla="*/ 0 w 37"/>
                <a:gd name="T1" fmla="*/ 1334 h 148"/>
                <a:gd name="T2" fmla="*/ 8 w 37"/>
                <a:gd name="T3" fmla="*/ 616 h 148"/>
                <a:gd name="T4" fmla="*/ 60 w 37"/>
                <a:gd name="T5" fmla="*/ 516 h 148"/>
                <a:gd name="T6" fmla="*/ 220 w 37"/>
                <a:gd name="T7" fmla="*/ 216 h 148"/>
                <a:gd name="T8" fmla="*/ 148 w 37"/>
                <a:gd name="T9" fmla="*/ 0 h 148"/>
                <a:gd name="T10" fmla="*/ 220 w 37"/>
                <a:gd name="T11" fmla="*/ 416 h 148"/>
                <a:gd name="T12" fmla="*/ 60 w 37"/>
                <a:gd name="T13" fmla="*/ 568 h 148"/>
                <a:gd name="T14" fmla="*/ 23 w 37"/>
                <a:gd name="T15" fmla="*/ 766 h 148"/>
                <a:gd name="T16" fmla="*/ 0 w 37"/>
                <a:gd name="T17" fmla="*/ 1334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148">
                  <a:moveTo>
                    <a:pt x="0" y="148"/>
                  </a:moveTo>
                  <a:cubicBezTo>
                    <a:pt x="0" y="148"/>
                    <a:pt x="1" y="74"/>
                    <a:pt x="1" y="68"/>
                  </a:cubicBezTo>
                  <a:cubicBezTo>
                    <a:pt x="1" y="62"/>
                    <a:pt x="3" y="59"/>
                    <a:pt x="8" y="57"/>
                  </a:cubicBezTo>
                  <a:cubicBezTo>
                    <a:pt x="21" y="53"/>
                    <a:pt x="30" y="38"/>
                    <a:pt x="30" y="24"/>
                  </a:cubicBezTo>
                  <a:cubicBezTo>
                    <a:pt x="30" y="15"/>
                    <a:pt x="26" y="6"/>
                    <a:pt x="20" y="0"/>
                  </a:cubicBezTo>
                  <a:cubicBezTo>
                    <a:pt x="33" y="12"/>
                    <a:pt x="37" y="33"/>
                    <a:pt x="30" y="46"/>
                  </a:cubicBezTo>
                  <a:cubicBezTo>
                    <a:pt x="22" y="59"/>
                    <a:pt x="13" y="60"/>
                    <a:pt x="8" y="63"/>
                  </a:cubicBezTo>
                  <a:cubicBezTo>
                    <a:pt x="4" y="66"/>
                    <a:pt x="4" y="74"/>
                    <a:pt x="3" y="85"/>
                  </a:cubicBezTo>
                  <a:cubicBezTo>
                    <a:pt x="3" y="97"/>
                    <a:pt x="0" y="148"/>
                    <a:pt x="0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2092">
              <a:extLst>
                <a:ext uri="{FF2B5EF4-FFF2-40B4-BE49-F238E27FC236}">
                  <a16:creationId xmlns:a16="http://schemas.microsoft.com/office/drawing/2014/main" id="{61E310E3-80BA-914A-8D39-0BC2924A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867"/>
              <a:ext cx="97" cy="175"/>
            </a:xfrm>
            <a:custGeom>
              <a:avLst/>
              <a:gdLst>
                <a:gd name="T0" fmla="*/ 365 w 50"/>
                <a:gd name="T1" fmla="*/ 0 h 84"/>
                <a:gd name="T2" fmla="*/ 0 w 50"/>
                <a:gd name="T3" fmla="*/ 760 h 84"/>
                <a:gd name="T4" fmla="*/ 365 w 50"/>
                <a:gd name="T5" fmla="*/ 0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84">
                  <a:moveTo>
                    <a:pt x="50" y="0"/>
                  </a:moveTo>
                  <a:cubicBezTo>
                    <a:pt x="38" y="7"/>
                    <a:pt x="21" y="24"/>
                    <a:pt x="0" y="84"/>
                  </a:cubicBezTo>
                  <a:cubicBezTo>
                    <a:pt x="10" y="60"/>
                    <a:pt x="33" y="1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093">
              <a:extLst>
                <a:ext uri="{FF2B5EF4-FFF2-40B4-BE49-F238E27FC236}">
                  <a16:creationId xmlns:a16="http://schemas.microsoft.com/office/drawing/2014/main" id="{29B82C13-26DA-3F45-97F3-DF6AF5F9E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859"/>
              <a:ext cx="279" cy="411"/>
            </a:xfrm>
            <a:custGeom>
              <a:avLst/>
              <a:gdLst>
                <a:gd name="T0" fmla="*/ 499 w 143"/>
                <a:gd name="T1" fmla="*/ 866 h 198"/>
                <a:gd name="T2" fmla="*/ 16 w 143"/>
                <a:gd name="T3" fmla="*/ 0 h 198"/>
                <a:gd name="T4" fmla="*/ 0 w 143"/>
                <a:gd name="T5" fmla="*/ 0 h 198"/>
                <a:gd name="T6" fmla="*/ 236 w 143"/>
                <a:gd name="T7" fmla="*/ 324 h 198"/>
                <a:gd name="T8" fmla="*/ 484 w 143"/>
                <a:gd name="T9" fmla="*/ 1081 h 198"/>
                <a:gd name="T10" fmla="*/ 453 w 143"/>
                <a:gd name="T11" fmla="*/ 1198 h 198"/>
                <a:gd name="T12" fmla="*/ 373 w 143"/>
                <a:gd name="T13" fmla="*/ 1414 h 198"/>
                <a:gd name="T14" fmla="*/ 540 w 143"/>
                <a:gd name="T15" fmla="*/ 1681 h 198"/>
                <a:gd name="T16" fmla="*/ 593 w 143"/>
                <a:gd name="T17" fmla="*/ 1771 h 198"/>
                <a:gd name="T18" fmla="*/ 593 w 143"/>
                <a:gd name="T19" fmla="*/ 1117 h 198"/>
                <a:gd name="T20" fmla="*/ 499 w 143"/>
                <a:gd name="T21" fmla="*/ 866 h 198"/>
                <a:gd name="T22" fmla="*/ 960 w 143"/>
                <a:gd name="T23" fmla="*/ 324 h 198"/>
                <a:gd name="T24" fmla="*/ 1061 w 143"/>
                <a:gd name="T25" fmla="*/ 143 h 198"/>
                <a:gd name="T26" fmla="*/ 1048 w 143"/>
                <a:gd name="T27" fmla="*/ 152 h 198"/>
                <a:gd name="T28" fmla="*/ 728 w 143"/>
                <a:gd name="T29" fmla="*/ 814 h 198"/>
                <a:gd name="T30" fmla="*/ 609 w 143"/>
                <a:gd name="T31" fmla="*/ 1129 h 198"/>
                <a:gd name="T32" fmla="*/ 609 w 143"/>
                <a:gd name="T33" fmla="*/ 1225 h 198"/>
                <a:gd name="T34" fmla="*/ 609 w 143"/>
                <a:gd name="T35" fmla="*/ 1771 h 198"/>
                <a:gd name="T36" fmla="*/ 661 w 143"/>
                <a:gd name="T37" fmla="*/ 1681 h 198"/>
                <a:gd name="T38" fmla="*/ 825 w 143"/>
                <a:gd name="T39" fmla="*/ 1414 h 198"/>
                <a:gd name="T40" fmla="*/ 749 w 143"/>
                <a:gd name="T41" fmla="*/ 1198 h 198"/>
                <a:gd name="T42" fmla="*/ 720 w 143"/>
                <a:gd name="T43" fmla="*/ 1162 h 198"/>
                <a:gd name="T44" fmla="*/ 712 w 143"/>
                <a:gd name="T45" fmla="*/ 1162 h 198"/>
                <a:gd name="T46" fmla="*/ 704 w 143"/>
                <a:gd name="T47" fmla="*/ 1154 h 198"/>
                <a:gd name="T48" fmla="*/ 712 w 143"/>
                <a:gd name="T49" fmla="*/ 1146 h 198"/>
                <a:gd name="T50" fmla="*/ 712 w 143"/>
                <a:gd name="T51" fmla="*/ 1081 h 198"/>
                <a:gd name="T52" fmla="*/ 960 w 143"/>
                <a:gd name="T53" fmla="*/ 324 h 1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3" h="198">
                  <a:moveTo>
                    <a:pt x="67" y="97"/>
                  </a:moveTo>
                  <a:cubicBezTo>
                    <a:pt x="61" y="67"/>
                    <a:pt x="30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4" y="21"/>
                    <a:pt x="32" y="36"/>
                  </a:cubicBezTo>
                  <a:cubicBezTo>
                    <a:pt x="43" y="55"/>
                    <a:pt x="53" y="81"/>
                    <a:pt x="65" y="121"/>
                  </a:cubicBezTo>
                  <a:cubicBezTo>
                    <a:pt x="67" y="127"/>
                    <a:pt x="65" y="131"/>
                    <a:pt x="61" y="134"/>
                  </a:cubicBezTo>
                  <a:cubicBezTo>
                    <a:pt x="54" y="140"/>
                    <a:pt x="50" y="149"/>
                    <a:pt x="50" y="158"/>
                  </a:cubicBezTo>
                  <a:cubicBezTo>
                    <a:pt x="50" y="172"/>
                    <a:pt x="60" y="184"/>
                    <a:pt x="73" y="188"/>
                  </a:cubicBezTo>
                  <a:cubicBezTo>
                    <a:pt x="78" y="190"/>
                    <a:pt x="80" y="192"/>
                    <a:pt x="80" y="198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69" y="118"/>
                    <a:pt x="69" y="107"/>
                    <a:pt x="67" y="97"/>
                  </a:cubicBezTo>
                  <a:close/>
                  <a:moveTo>
                    <a:pt x="129" y="36"/>
                  </a:moveTo>
                  <a:cubicBezTo>
                    <a:pt x="133" y="29"/>
                    <a:pt x="138" y="22"/>
                    <a:pt x="143" y="16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28" y="27"/>
                    <a:pt x="116" y="32"/>
                    <a:pt x="98" y="91"/>
                  </a:cubicBezTo>
                  <a:cubicBezTo>
                    <a:pt x="87" y="123"/>
                    <a:pt x="82" y="126"/>
                    <a:pt x="82" y="126"/>
                  </a:cubicBezTo>
                  <a:cubicBezTo>
                    <a:pt x="82" y="133"/>
                    <a:pt x="82" y="137"/>
                    <a:pt x="82" y="137"/>
                  </a:cubicBezTo>
                  <a:cubicBezTo>
                    <a:pt x="82" y="198"/>
                    <a:pt x="82" y="198"/>
                    <a:pt x="82" y="198"/>
                  </a:cubicBezTo>
                  <a:cubicBezTo>
                    <a:pt x="82" y="192"/>
                    <a:pt x="84" y="190"/>
                    <a:pt x="89" y="188"/>
                  </a:cubicBezTo>
                  <a:cubicBezTo>
                    <a:pt x="102" y="184"/>
                    <a:pt x="111" y="172"/>
                    <a:pt x="111" y="158"/>
                  </a:cubicBezTo>
                  <a:cubicBezTo>
                    <a:pt x="111" y="149"/>
                    <a:pt x="107" y="140"/>
                    <a:pt x="101" y="134"/>
                  </a:cubicBezTo>
                  <a:cubicBezTo>
                    <a:pt x="99" y="133"/>
                    <a:pt x="98" y="131"/>
                    <a:pt x="97" y="130"/>
                  </a:cubicBezTo>
                  <a:cubicBezTo>
                    <a:pt x="97" y="130"/>
                    <a:pt x="96" y="130"/>
                    <a:pt x="96" y="130"/>
                  </a:cubicBezTo>
                  <a:cubicBezTo>
                    <a:pt x="96" y="129"/>
                    <a:pt x="96" y="129"/>
                    <a:pt x="95" y="129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6"/>
                    <a:pt x="96" y="124"/>
                    <a:pt x="96" y="121"/>
                  </a:cubicBezTo>
                  <a:cubicBezTo>
                    <a:pt x="109" y="81"/>
                    <a:pt x="119" y="55"/>
                    <a:pt x="129" y="36"/>
                  </a:cubicBezTo>
                  <a:close/>
                </a:path>
              </a:pathLst>
            </a:custGeom>
            <a:solidFill>
              <a:srgbClr val="C67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094">
              <a:extLst>
                <a:ext uri="{FF2B5EF4-FFF2-40B4-BE49-F238E27FC236}">
                  <a16:creationId xmlns:a16="http://schemas.microsoft.com/office/drawing/2014/main" id="{F80ED5A8-D83C-154D-9975-0998FFA44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867"/>
              <a:ext cx="102" cy="212"/>
            </a:xfrm>
            <a:custGeom>
              <a:avLst/>
              <a:gdLst>
                <a:gd name="T0" fmla="*/ 392 w 52"/>
                <a:gd name="T1" fmla="*/ 0 h 102"/>
                <a:gd name="T2" fmla="*/ 16 w 52"/>
                <a:gd name="T3" fmla="*/ 476 h 102"/>
                <a:gd name="T4" fmla="*/ 8 w 52"/>
                <a:gd name="T5" fmla="*/ 917 h 102"/>
                <a:gd name="T6" fmla="*/ 100 w 52"/>
                <a:gd name="T7" fmla="*/ 376 h 102"/>
                <a:gd name="T8" fmla="*/ 392 w 5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cubicBezTo>
                    <a:pt x="36" y="6"/>
                    <a:pt x="7" y="31"/>
                    <a:pt x="2" y="53"/>
                  </a:cubicBezTo>
                  <a:cubicBezTo>
                    <a:pt x="0" y="60"/>
                    <a:pt x="1" y="78"/>
                    <a:pt x="1" y="102"/>
                  </a:cubicBezTo>
                  <a:cubicBezTo>
                    <a:pt x="2" y="86"/>
                    <a:pt x="2" y="63"/>
                    <a:pt x="13" y="42"/>
                  </a:cubicBezTo>
                  <a:cubicBezTo>
                    <a:pt x="25" y="2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F5C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095">
              <a:extLst>
                <a:ext uri="{FF2B5EF4-FFF2-40B4-BE49-F238E27FC236}">
                  <a16:creationId xmlns:a16="http://schemas.microsoft.com/office/drawing/2014/main" id="{1E13DBF8-22D4-4041-BD1F-8D6A6370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817"/>
              <a:ext cx="306" cy="738"/>
            </a:xfrm>
            <a:custGeom>
              <a:avLst/>
              <a:gdLst>
                <a:gd name="T0" fmla="*/ 1109 w 157"/>
                <a:gd name="T1" fmla="*/ 1867 h 355"/>
                <a:gd name="T2" fmla="*/ 941 w 157"/>
                <a:gd name="T3" fmla="*/ 1599 h 355"/>
                <a:gd name="T4" fmla="*/ 1021 w 157"/>
                <a:gd name="T5" fmla="*/ 1382 h 355"/>
                <a:gd name="T6" fmla="*/ 1052 w 157"/>
                <a:gd name="T7" fmla="*/ 1266 h 355"/>
                <a:gd name="T8" fmla="*/ 805 w 157"/>
                <a:gd name="T9" fmla="*/ 501 h 355"/>
                <a:gd name="T10" fmla="*/ 220 w 157"/>
                <a:gd name="T11" fmla="*/ 189 h 355"/>
                <a:gd name="T12" fmla="*/ 259 w 157"/>
                <a:gd name="T13" fmla="*/ 1066 h 355"/>
                <a:gd name="T14" fmla="*/ 653 w 157"/>
                <a:gd name="T15" fmla="*/ 2640 h 355"/>
                <a:gd name="T16" fmla="*/ 897 w 157"/>
                <a:gd name="T17" fmla="*/ 3189 h 355"/>
                <a:gd name="T18" fmla="*/ 1162 w 157"/>
                <a:gd name="T19" fmla="*/ 2715 h 355"/>
                <a:gd name="T20" fmla="*/ 1162 w 157"/>
                <a:gd name="T21" fmla="*/ 1958 h 355"/>
                <a:gd name="T22" fmla="*/ 1109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150" y="208"/>
                  </a:moveTo>
                  <a:cubicBezTo>
                    <a:pt x="137" y="204"/>
                    <a:pt x="127" y="192"/>
                    <a:pt x="127" y="178"/>
                  </a:cubicBezTo>
                  <a:cubicBezTo>
                    <a:pt x="127" y="169"/>
                    <a:pt x="131" y="160"/>
                    <a:pt x="138" y="154"/>
                  </a:cubicBezTo>
                  <a:cubicBezTo>
                    <a:pt x="142" y="151"/>
                    <a:pt x="144" y="147"/>
                    <a:pt x="142" y="141"/>
                  </a:cubicBezTo>
                  <a:cubicBezTo>
                    <a:pt x="130" y="101"/>
                    <a:pt x="120" y="75"/>
                    <a:pt x="109" y="56"/>
                  </a:cubicBezTo>
                  <a:cubicBezTo>
                    <a:pt x="91" y="23"/>
                    <a:pt x="60" y="0"/>
                    <a:pt x="30" y="21"/>
                  </a:cubicBezTo>
                  <a:cubicBezTo>
                    <a:pt x="0" y="43"/>
                    <a:pt x="10" y="81"/>
                    <a:pt x="35" y="119"/>
                  </a:cubicBezTo>
                  <a:cubicBezTo>
                    <a:pt x="60" y="157"/>
                    <a:pt x="83" y="242"/>
                    <a:pt x="88" y="294"/>
                  </a:cubicBezTo>
                  <a:cubicBezTo>
                    <a:pt x="93" y="345"/>
                    <a:pt x="96" y="355"/>
                    <a:pt x="121" y="355"/>
                  </a:cubicBezTo>
                  <a:cubicBezTo>
                    <a:pt x="146" y="355"/>
                    <a:pt x="157" y="332"/>
                    <a:pt x="157" y="302"/>
                  </a:cubicBezTo>
                  <a:cubicBezTo>
                    <a:pt x="157" y="302"/>
                    <a:pt x="157" y="224"/>
                    <a:pt x="157" y="218"/>
                  </a:cubicBezTo>
                  <a:cubicBezTo>
                    <a:pt x="157" y="212"/>
                    <a:pt x="155" y="210"/>
                    <a:pt x="150" y="20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096">
              <a:extLst>
                <a:ext uri="{FF2B5EF4-FFF2-40B4-BE49-F238E27FC236}">
                  <a16:creationId xmlns:a16="http://schemas.microsoft.com/office/drawing/2014/main" id="{6FC9B928-D2C4-864B-9F8A-820EC463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828"/>
              <a:ext cx="211" cy="442"/>
            </a:xfrm>
            <a:custGeom>
              <a:avLst/>
              <a:gdLst>
                <a:gd name="T0" fmla="*/ 0 w 108"/>
                <a:gd name="T1" fmla="*/ 73 h 213"/>
                <a:gd name="T2" fmla="*/ 0 w 108"/>
                <a:gd name="T3" fmla="*/ 73 h 213"/>
                <a:gd name="T4" fmla="*/ 447 w 108"/>
                <a:gd name="T5" fmla="*/ 457 h 213"/>
                <a:gd name="T6" fmla="*/ 696 w 108"/>
                <a:gd name="T7" fmla="*/ 1214 h 213"/>
                <a:gd name="T8" fmla="*/ 664 w 108"/>
                <a:gd name="T9" fmla="*/ 1330 h 213"/>
                <a:gd name="T10" fmla="*/ 580 w 108"/>
                <a:gd name="T11" fmla="*/ 1546 h 213"/>
                <a:gd name="T12" fmla="*/ 752 w 108"/>
                <a:gd name="T13" fmla="*/ 1814 h 213"/>
                <a:gd name="T14" fmla="*/ 805 w 108"/>
                <a:gd name="T15" fmla="*/ 1903 h 213"/>
                <a:gd name="T16" fmla="*/ 805 w 108"/>
                <a:gd name="T17" fmla="*/ 724 h 213"/>
                <a:gd name="T18" fmla="*/ 0 w 108"/>
                <a:gd name="T19" fmla="*/ 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21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4" y="5"/>
                    <a:pt x="46" y="25"/>
                    <a:pt x="60" y="51"/>
                  </a:cubicBezTo>
                  <a:cubicBezTo>
                    <a:pt x="71" y="70"/>
                    <a:pt x="81" y="96"/>
                    <a:pt x="93" y="136"/>
                  </a:cubicBezTo>
                  <a:cubicBezTo>
                    <a:pt x="95" y="142"/>
                    <a:pt x="93" y="146"/>
                    <a:pt x="89" y="149"/>
                  </a:cubicBezTo>
                  <a:cubicBezTo>
                    <a:pt x="82" y="155"/>
                    <a:pt x="78" y="164"/>
                    <a:pt x="78" y="173"/>
                  </a:cubicBezTo>
                  <a:cubicBezTo>
                    <a:pt x="78" y="187"/>
                    <a:pt x="88" y="199"/>
                    <a:pt x="101" y="203"/>
                  </a:cubicBezTo>
                  <a:cubicBezTo>
                    <a:pt x="106" y="205"/>
                    <a:pt x="108" y="207"/>
                    <a:pt x="108" y="213"/>
                  </a:cubicBezTo>
                  <a:cubicBezTo>
                    <a:pt x="108" y="178"/>
                    <a:pt x="108" y="85"/>
                    <a:pt x="108" y="81"/>
                  </a:cubicBezTo>
                  <a:cubicBezTo>
                    <a:pt x="108" y="48"/>
                    <a:pt x="59" y="0"/>
                    <a:pt x="0" y="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097">
              <a:extLst>
                <a:ext uri="{FF2B5EF4-FFF2-40B4-BE49-F238E27FC236}">
                  <a16:creationId xmlns:a16="http://schemas.microsoft.com/office/drawing/2014/main" id="{D4A5AD0B-1E34-914C-96E5-12B00F1BB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17"/>
              <a:ext cx="307" cy="738"/>
            </a:xfrm>
            <a:custGeom>
              <a:avLst/>
              <a:gdLst>
                <a:gd name="T0" fmla="*/ 61 w 157"/>
                <a:gd name="T1" fmla="*/ 1867 h 355"/>
                <a:gd name="T2" fmla="*/ 225 w 157"/>
                <a:gd name="T3" fmla="*/ 1599 h 355"/>
                <a:gd name="T4" fmla="*/ 149 w 157"/>
                <a:gd name="T5" fmla="*/ 1382 h 355"/>
                <a:gd name="T6" fmla="*/ 111 w 157"/>
                <a:gd name="T7" fmla="*/ 1266 h 355"/>
                <a:gd name="T8" fmla="*/ 360 w 157"/>
                <a:gd name="T9" fmla="*/ 501 h 355"/>
                <a:gd name="T10" fmla="*/ 956 w 157"/>
                <a:gd name="T11" fmla="*/ 189 h 355"/>
                <a:gd name="T12" fmla="*/ 921 w 157"/>
                <a:gd name="T13" fmla="*/ 1066 h 355"/>
                <a:gd name="T14" fmla="*/ 524 w 157"/>
                <a:gd name="T15" fmla="*/ 2640 h 355"/>
                <a:gd name="T16" fmla="*/ 276 w 157"/>
                <a:gd name="T17" fmla="*/ 3189 h 355"/>
                <a:gd name="T18" fmla="*/ 0 w 157"/>
                <a:gd name="T19" fmla="*/ 2715 h 355"/>
                <a:gd name="T20" fmla="*/ 8 w 157"/>
                <a:gd name="T21" fmla="*/ 1958 h 355"/>
                <a:gd name="T22" fmla="*/ 61 w 157"/>
                <a:gd name="T23" fmla="*/ 1867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355">
                  <a:moveTo>
                    <a:pt x="8" y="208"/>
                  </a:moveTo>
                  <a:cubicBezTo>
                    <a:pt x="21" y="204"/>
                    <a:pt x="30" y="192"/>
                    <a:pt x="30" y="178"/>
                  </a:cubicBezTo>
                  <a:cubicBezTo>
                    <a:pt x="30" y="169"/>
                    <a:pt x="26" y="160"/>
                    <a:pt x="20" y="154"/>
                  </a:cubicBezTo>
                  <a:cubicBezTo>
                    <a:pt x="15" y="151"/>
                    <a:pt x="14" y="147"/>
                    <a:pt x="15" y="141"/>
                  </a:cubicBezTo>
                  <a:cubicBezTo>
                    <a:pt x="28" y="101"/>
                    <a:pt x="38" y="75"/>
                    <a:pt x="48" y="56"/>
                  </a:cubicBezTo>
                  <a:cubicBezTo>
                    <a:pt x="67" y="23"/>
                    <a:pt x="98" y="0"/>
                    <a:pt x="128" y="21"/>
                  </a:cubicBezTo>
                  <a:cubicBezTo>
                    <a:pt x="157" y="43"/>
                    <a:pt x="147" y="81"/>
                    <a:pt x="123" y="119"/>
                  </a:cubicBezTo>
                  <a:cubicBezTo>
                    <a:pt x="98" y="157"/>
                    <a:pt x="75" y="242"/>
                    <a:pt x="70" y="294"/>
                  </a:cubicBezTo>
                  <a:cubicBezTo>
                    <a:pt x="65" y="345"/>
                    <a:pt x="62" y="355"/>
                    <a:pt x="37" y="355"/>
                  </a:cubicBezTo>
                  <a:cubicBezTo>
                    <a:pt x="12" y="355"/>
                    <a:pt x="0" y="332"/>
                    <a:pt x="0" y="302"/>
                  </a:cubicBezTo>
                  <a:cubicBezTo>
                    <a:pt x="0" y="302"/>
                    <a:pt x="1" y="224"/>
                    <a:pt x="1" y="218"/>
                  </a:cubicBezTo>
                  <a:cubicBezTo>
                    <a:pt x="1" y="212"/>
                    <a:pt x="3" y="210"/>
                    <a:pt x="8" y="208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098">
              <a:extLst>
                <a:ext uri="{FF2B5EF4-FFF2-40B4-BE49-F238E27FC236}">
                  <a16:creationId xmlns:a16="http://schemas.microsoft.com/office/drawing/2014/main" id="{60CF9508-BC86-1E44-99C6-D3B668102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828"/>
              <a:ext cx="213" cy="442"/>
            </a:xfrm>
            <a:custGeom>
              <a:avLst/>
              <a:gdLst>
                <a:gd name="T0" fmla="*/ 61 w 109"/>
                <a:gd name="T1" fmla="*/ 1814 h 213"/>
                <a:gd name="T2" fmla="*/ 225 w 109"/>
                <a:gd name="T3" fmla="*/ 1546 h 213"/>
                <a:gd name="T4" fmla="*/ 149 w 109"/>
                <a:gd name="T5" fmla="*/ 1330 h 213"/>
                <a:gd name="T6" fmla="*/ 111 w 109"/>
                <a:gd name="T7" fmla="*/ 1214 h 213"/>
                <a:gd name="T8" fmla="*/ 360 w 109"/>
                <a:gd name="T9" fmla="*/ 457 h 213"/>
                <a:gd name="T10" fmla="*/ 813 w 109"/>
                <a:gd name="T11" fmla="*/ 73 h 213"/>
                <a:gd name="T12" fmla="*/ 813 w 109"/>
                <a:gd name="T13" fmla="*/ 73 h 213"/>
                <a:gd name="T14" fmla="*/ 0 w 109"/>
                <a:gd name="T15" fmla="*/ 724 h 213"/>
                <a:gd name="T16" fmla="*/ 8 w 109"/>
                <a:gd name="T17" fmla="*/ 1357 h 213"/>
                <a:gd name="T18" fmla="*/ 8 w 109"/>
                <a:gd name="T19" fmla="*/ 1903 h 213"/>
                <a:gd name="T20" fmla="*/ 61 w 109"/>
                <a:gd name="T21" fmla="*/ 1814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213">
                  <a:moveTo>
                    <a:pt x="8" y="203"/>
                  </a:moveTo>
                  <a:cubicBezTo>
                    <a:pt x="21" y="199"/>
                    <a:pt x="30" y="187"/>
                    <a:pt x="30" y="173"/>
                  </a:cubicBezTo>
                  <a:cubicBezTo>
                    <a:pt x="30" y="164"/>
                    <a:pt x="26" y="155"/>
                    <a:pt x="20" y="149"/>
                  </a:cubicBezTo>
                  <a:cubicBezTo>
                    <a:pt x="15" y="146"/>
                    <a:pt x="14" y="142"/>
                    <a:pt x="15" y="136"/>
                  </a:cubicBezTo>
                  <a:cubicBezTo>
                    <a:pt x="28" y="96"/>
                    <a:pt x="38" y="70"/>
                    <a:pt x="48" y="51"/>
                  </a:cubicBezTo>
                  <a:cubicBezTo>
                    <a:pt x="63" y="25"/>
                    <a:pt x="85" y="5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50" y="0"/>
                    <a:pt x="0" y="48"/>
                    <a:pt x="0" y="81"/>
                  </a:cubicBezTo>
                  <a:cubicBezTo>
                    <a:pt x="0" y="86"/>
                    <a:pt x="1" y="152"/>
                    <a:pt x="1" y="15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1" y="207"/>
                    <a:pt x="3" y="205"/>
                    <a:pt x="8" y="203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099">
              <a:extLst>
                <a:ext uri="{FF2B5EF4-FFF2-40B4-BE49-F238E27FC236}">
                  <a16:creationId xmlns:a16="http://schemas.microsoft.com/office/drawing/2014/main" id="{F04FE013-94E8-7246-9F58-9C53D877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339"/>
              <a:ext cx="106" cy="212"/>
            </a:xfrm>
            <a:custGeom>
              <a:avLst/>
              <a:gdLst>
                <a:gd name="T0" fmla="*/ 204 w 54"/>
                <a:gd name="T1" fmla="*/ 457 h 102"/>
                <a:gd name="T2" fmla="*/ 212 w 54"/>
                <a:gd name="T3" fmla="*/ 0 h 102"/>
                <a:gd name="T4" fmla="*/ 196 w 54"/>
                <a:gd name="T5" fmla="*/ 8 h 102"/>
                <a:gd name="T6" fmla="*/ 196 w 54"/>
                <a:gd name="T7" fmla="*/ 457 h 102"/>
                <a:gd name="T8" fmla="*/ 0 w 54"/>
                <a:gd name="T9" fmla="*/ 917 h 102"/>
                <a:gd name="T10" fmla="*/ 0 w 54"/>
                <a:gd name="T11" fmla="*/ 917 h 102"/>
                <a:gd name="T12" fmla="*/ 196 w 54"/>
                <a:gd name="T13" fmla="*/ 881 h 102"/>
                <a:gd name="T14" fmla="*/ 408 w 54"/>
                <a:gd name="T15" fmla="*/ 917 h 102"/>
                <a:gd name="T16" fmla="*/ 408 w 54"/>
                <a:gd name="T17" fmla="*/ 917 h 102"/>
                <a:gd name="T18" fmla="*/ 204 w 54"/>
                <a:gd name="T19" fmla="*/ 45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02">
                  <a:moveTo>
                    <a:pt x="27" y="51"/>
                  </a:moveTo>
                  <a:cubicBezTo>
                    <a:pt x="27" y="51"/>
                    <a:pt x="28" y="3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4"/>
                    <a:pt x="26" y="51"/>
                    <a:pt x="26" y="51"/>
                  </a:cubicBezTo>
                  <a:cubicBezTo>
                    <a:pt x="26" y="76"/>
                    <a:pt x="18" y="9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0"/>
                    <a:pt x="18" y="98"/>
                    <a:pt x="26" y="98"/>
                  </a:cubicBezTo>
                  <a:cubicBezTo>
                    <a:pt x="35" y="98"/>
                    <a:pt x="46" y="100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36" y="97"/>
                    <a:pt x="27" y="76"/>
                    <a:pt x="27" y="5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73209F2D-0997-EA48-810C-447B0C0BCA69}"/>
              </a:ext>
            </a:extLst>
          </p:cNvPr>
          <p:cNvCxnSpPr>
            <a:cxnSpLocks/>
          </p:cNvCxnSpPr>
          <p:nvPr/>
        </p:nvCxnSpPr>
        <p:spPr>
          <a:xfrm flipV="1">
            <a:off x="6139726" y="4358024"/>
            <a:ext cx="430664" cy="1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B7221250-0098-5442-B663-5136C9140345}"/>
              </a:ext>
            </a:extLst>
          </p:cNvPr>
          <p:cNvSpPr txBox="1"/>
          <p:nvPr/>
        </p:nvSpPr>
        <p:spPr>
          <a:xfrm>
            <a:off x="6398798" y="4511967"/>
            <a:ext cx="165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/>
              <a:t>Navette </a:t>
            </a:r>
          </a:p>
          <a:p>
            <a:r>
              <a:rPr lang="fr-FR" b="1" i="1" dirty="0" err="1"/>
              <a:t>intra-cellulaire</a:t>
            </a:r>
            <a:endParaRPr lang="fr-FR" b="1" i="1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B7227997-7D17-A743-8D29-0C733C3727B3}"/>
              </a:ext>
            </a:extLst>
          </p:cNvPr>
          <p:cNvSpPr txBox="1"/>
          <p:nvPr/>
        </p:nvSpPr>
        <p:spPr>
          <a:xfrm>
            <a:off x="76242" y="6501339"/>
            <a:ext cx="251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Navette </a:t>
            </a:r>
            <a:r>
              <a:rPr lang="fr-FR" b="1" i="1" dirty="0" err="1"/>
              <a:t>inter-cellulaire</a:t>
            </a:r>
            <a:endParaRPr lang="fr-FR" b="1" i="1" dirty="0"/>
          </a:p>
        </p:txBody>
      </p:sp>
      <p:sp>
        <p:nvSpPr>
          <p:cNvPr id="120" name="Forme libre 119">
            <a:extLst>
              <a:ext uri="{FF2B5EF4-FFF2-40B4-BE49-F238E27FC236}">
                <a16:creationId xmlns:a16="http://schemas.microsoft.com/office/drawing/2014/main" id="{C1E21C7B-FB9A-EA48-B804-043268A64454}"/>
              </a:ext>
            </a:extLst>
          </p:cNvPr>
          <p:cNvSpPr/>
          <p:nvPr/>
        </p:nvSpPr>
        <p:spPr>
          <a:xfrm>
            <a:off x="2636520" y="6416040"/>
            <a:ext cx="618066" cy="243840"/>
          </a:xfrm>
          <a:custGeom>
            <a:avLst/>
            <a:gdLst>
              <a:gd name="connsiteX0" fmla="*/ 609600 w 618066"/>
              <a:gd name="connsiteY0" fmla="*/ 0 h 243840"/>
              <a:gd name="connsiteX1" fmla="*/ 533400 w 618066"/>
              <a:gd name="connsiteY1" fmla="*/ 198120 h 243840"/>
              <a:gd name="connsiteX2" fmla="*/ 0 w 618066"/>
              <a:gd name="connsiteY2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066" h="243840">
                <a:moveTo>
                  <a:pt x="609600" y="0"/>
                </a:moveTo>
                <a:cubicBezTo>
                  <a:pt x="622300" y="78740"/>
                  <a:pt x="635000" y="157480"/>
                  <a:pt x="533400" y="198120"/>
                </a:cubicBezTo>
                <a:cubicBezTo>
                  <a:pt x="431800" y="238760"/>
                  <a:pt x="215900" y="241300"/>
                  <a:pt x="0" y="24384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22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EADD7FF-AFF6-3B43-9E1F-B40F1711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0492"/>
            <a:ext cx="7729728" cy="1188720"/>
          </a:xfrm>
        </p:spPr>
        <p:txBody>
          <a:bodyPr/>
          <a:lstStyle/>
          <a:p>
            <a:r>
              <a:rPr lang="fr-FR" dirty="0"/>
              <a:t>Activation adrénergique de la glycolyse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8826DE-FFF8-F948-8C9E-DCD15C171937}"/>
              </a:ext>
            </a:extLst>
          </p:cNvPr>
          <p:cNvSpPr txBox="1"/>
          <p:nvPr/>
        </p:nvSpPr>
        <p:spPr>
          <a:xfrm>
            <a:off x="10563990" y="6581001"/>
            <a:ext cx="1628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James et al. Lancet 1999</a:t>
            </a:r>
          </a:p>
        </p:txBody>
      </p:sp>
      <p:pic>
        <p:nvPicPr>
          <p:cNvPr id="9" name="Picture 4" descr="d">
            <a:extLst>
              <a:ext uri="{FF2B5EF4-FFF2-40B4-BE49-F238E27FC236}">
                <a16:creationId xmlns:a16="http://schemas.microsoft.com/office/drawing/2014/main" id="{8017C1C8-9A79-5B47-8B3F-22E10DAF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>
            <a:fillRect/>
          </a:stretch>
        </p:blipFill>
        <p:spPr bwMode="auto">
          <a:xfrm>
            <a:off x="630269" y="1742180"/>
            <a:ext cx="6450902" cy="483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7575EA1-7C57-FC49-B231-90051CA312FC}"/>
              </a:ext>
            </a:extLst>
          </p:cNvPr>
          <p:cNvSpPr txBox="1"/>
          <p:nvPr/>
        </p:nvSpPr>
        <p:spPr>
          <a:xfrm>
            <a:off x="4203700" y="264818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⬈ </a:t>
            </a:r>
            <a:r>
              <a:rPr lang="fr-FR" dirty="0"/>
              <a:t>PFK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AAD17D-D0DC-9B47-BF1A-2B4677DDF572}"/>
              </a:ext>
            </a:extLst>
          </p:cNvPr>
          <p:cNvSpPr txBox="1"/>
          <p:nvPr/>
        </p:nvSpPr>
        <p:spPr>
          <a:xfrm>
            <a:off x="8079045" y="2832854"/>
            <a:ext cx="311130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Indépendant de l’oxydation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4A758C-05A5-3948-8A03-BD100D085EDA}"/>
              </a:ext>
            </a:extLst>
          </p:cNvPr>
          <p:cNvSpPr txBox="1"/>
          <p:nvPr/>
        </p:nvSpPr>
        <p:spPr>
          <a:xfrm>
            <a:off x="8805976" y="3834007"/>
            <a:ext cx="1657441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Physiologique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ED981B-F852-334F-BC32-5734274E2530}"/>
              </a:ext>
            </a:extLst>
          </p:cNvPr>
          <p:cNvSpPr txBox="1"/>
          <p:nvPr/>
        </p:nvSpPr>
        <p:spPr>
          <a:xfrm>
            <a:off x="7208520" y="4620444"/>
            <a:ext cx="485235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Adaptation métabolique au stress cellulaire</a:t>
            </a:r>
          </a:p>
        </p:txBody>
      </p:sp>
    </p:spTree>
    <p:extLst>
      <p:ext uri="{BB962C8B-B14F-4D97-AF65-F5344CB8AC3E}">
        <p14:creationId xmlns:p14="http://schemas.microsoft.com/office/powerpoint/2010/main" val="618649240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10438</TotalTime>
  <Words>1603</Words>
  <Application>Microsoft Macintosh PowerPoint</Application>
  <PresentationFormat>Grand écran</PresentationFormat>
  <Paragraphs>385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Cambria Math</vt:lpstr>
      <vt:lpstr>Eurostile</vt:lpstr>
      <vt:lpstr>Gill Sans MT</vt:lpstr>
      <vt:lpstr>Colis</vt:lpstr>
      <vt:lpstr>Lactate en réanimation</vt:lpstr>
      <vt:lpstr>Pas de conflit d’intérêt</vt:lpstr>
      <vt:lpstr>VRAI OU FAUX?</vt:lpstr>
      <vt:lpstr>Le lactate : deux visions opposées</vt:lpstr>
      <vt:lpstr>Physiologie du lactate</vt:lpstr>
      <vt:lpstr>La lactatémie est le reflet d’une balance</vt:lpstr>
      <vt:lpstr>Ou le lactate est-il majoritairement produit?</vt:lpstr>
      <vt:lpstr>Quel est le devenir du lactate produit?</vt:lpstr>
      <vt:lpstr>Activation adrénergique de la glycolyse</vt:lpstr>
      <vt:lpstr>LE cycle de Cori</vt:lpstr>
      <vt:lpstr>OU LE LACTATE EST – IL DIRECTEMENT utilisé?</vt:lpstr>
      <vt:lpstr>Le Lactate est-il acide?</vt:lpstr>
      <vt:lpstr>L’Acide lactique est un acide faible</vt:lpstr>
      <vt:lpstr>impacts de l’acidose lactique sur le fonctionnement cellulaire</vt:lpstr>
      <vt:lpstr>Le Lactate En résumé</vt:lpstr>
      <vt:lpstr>Question</vt:lpstr>
      <vt:lpstr>Une problématique complexe entre production et métabolisme du lactate</vt:lpstr>
      <vt:lpstr>Une problématique complexe entre production et métabolisme du lactate</vt:lpstr>
      <vt:lpstr>Une problématique complexe entre production et métabolisme du lactate</vt:lpstr>
      <vt:lpstr>Le lactate, un marqueur  d’hypoxie tissulaire associé à la gravité clinique</vt:lpstr>
      <vt:lpstr>Quelle est la valeur pronostique d’une Hyperlactatémie initiale?</vt:lpstr>
      <vt:lpstr>quelle est la valeur de la persistance d’une Hyperlactatémie?</vt:lpstr>
      <vt:lpstr>Quelle est la valeur de la clairance du lactate?</vt:lpstr>
      <vt:lpstr>Quel est le bénéfice d’une réanimation centrée sur la clairance du lactate?</vt:lpstr>
      <vt:lpstr>Mais…</vt:lpstr>
      <vt:lpstr>Quel est le bénéfice de la clairance du lactate par rapport à la normalisation de la SCVO2?</vt:lpstr>
      <vt:lpstr>LA clairance du lactate est probablement  un marqueur pronostic fiable</vt:lpstr>
      <vt:lpstr>Un choc septique sans lactate est il forcement non sévère?</vt:lpstr>
      <vt:lpstr>La lactate, un marqueur d’adaptation métabolique</vt:lpstr>
      <vt:lpstr>LE métabolisme est il un marqueur de gravité &gt; a la production ?</vt:lpstr>
      <vt:lpstr>Durant l’état de choc la production de lactate n’est pas qu’hypoxique</vt:lpstr>
      <vt:lpstr>Augmenter son lactate peut -il être interprété comme une adaptation métabolique?</vt:lpstr>
      <vt:lpstr>La production de lactate n’est pas qu’hypoxique</vt:lpstr>
      <vt:lpstr>Acidose Lactique de type B</vt:lpstr>
      <vt:lpstr>Etiologies possibles</vt:lpstr>
      <vt:lpstr>Lactate et convulsion</vt:lpstr>
      <vt:lpstr>Lactate et Cancer</vt:lpstr>
      <vt:lpstr>Lactate et acidocétose</vt:lpstr>
      <vt:lpstr>Lactate et déficit en thiamine</vt:lpstr>
      <vt:lpstr>Lactate et alcool : exemple de l’éthylène glycol</vt:lpstr>
      <vt:lpstr>Lactate et maladie héréditaire du métabolisme</vt:lpstr>
      <vt:lpstr>Hyperlactatémie d’origine médicamenteuse ou toxique</vt:lpstr>
      <vt:lpstr>En pratique comment utiliser la lactatémie</vt:lpstr>
      <vt:lpstr>Le lactate ne s’utilise pas seul</vt:lpstr>
      <vt:lpstr>Conclusion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Lactate en reanimation</dc:title>
  <dc:creator>Antoine Kimmoun</dc:creator>
  <cp:lastModifiedBy>Antoine Kimmoun</cp:lastModifiedBy>
  <cp:revision>123</cp:revision>
  <dcterms:created xsi:type="dcterms:W3CDTF">2018-05-22T12:45:43Z</dcterms:created>
  <dcterms:modified xsi:type="dcterms:W3CDTF">2018-06-05T07:19:58Z</dcterms:modified>
</cp:coreProperties>
</file>